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4272" r:id="rId1"/>
  </p:sldMasterIdLst>
  <p:notesMasterIdLst>
    <p:notesMasterId r:id="rId18"/>
  </p:notesMasterIdLst>
  <p:sldIdLst>
    <p:sldId id="256" r:id="rId2"/>
    <p:sldId id="257" r:id="rId3"/>
    <p:sldId id="259" r:id="rId4"/>
    <p:sldId id="269" r:id="rId5"/>
    <p:sldId id="258" r:id="rId6"/>
    <p:sldId id="270" r:id="rId7"/>
    <p:sldId id="260" r:id="rId8"/>
    <p:sldId id="264" r:id="rId9"/>
    <p:sldId id="261" r:id="rId10"/>
    <p:sldId id="263" r:id="rId11"/>
    <p:sldId id="268" r:id="rId12"/>
    <p:sldId id="271" r:id="rId13"/>
    <p:sldId id="266" r:id="rId14"/>
    <p:sldId id="272" r:id="rId15"/>
    <p:sldId id="267" r:id="rId16"/>
    <p:sldId id="273"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53ED4"/>
    <a:srgbClr val="6C2D99"/>
    <a:srgbClr val="7F35B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233"/>
    <p:restoredTop sz="96918"/>
  </p:normalViewPr>
  <p:slideViewPr>
    <p:cSldViewPr snapToGrid="0" snapToObjects="1">
      <p:cViewPr varScale="1">
        <p:scale>
          <a:sx n="143" d="100"/>
          <a:sy n="143" d="100"/>
        </p:scale>
        <p:origin x="240" y="33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F511E5D-89B4-6A47-9BCD-2ADA5F75942E}" type="datetimeFigureOut">
              <a:rPr lang="en-US" smtClean="0"/>
              <a:t>12/4/20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3584E83-D5BB-6E4F-A8C3-2C01E3E70DF3}" type="slidenum">
              <a:rPr lang="en-US" smtClean="0"/>
              <a:t>‹#›</a:t>
            </a:fld>
            <a:endParaRPr lang="en-US"/>
          </a:p>
        </p:txBody>
      </p:sp>
    </p:spTree>
    <p:extLst>
      <p:ext uri="{BB962C8B-B14F-4D97-AF65-F5344CB8AC3E}">
        <p14:creationId xmlns:p14="http://schemas.microsoft.com/office/powerpoint/2010/main" val="6549760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0A8070-0488-7A46-90C6-FC70DC89D5D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D5AFE72-A845-7A44-85DC-C41F0559386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1D98029-8708-CF42-AB7E-E6720AA08DBE}"/>
              </a:ext>
            </a:extLst>
          </p:cNvPr>
          <p:cNvSpPr>
            <a:spLocks noGrp="1"/>
          </p:cNvSpPr>
          <p:nvPr>
            <p:ph type="dt" sz="half" idx="10"/>
          </p:nvPr>
        </p:nvSpPr>
        <p:spPr/>
        <p:txBody>
          <a:bodyPr/>
          <a:lstStyle/>
          <a:p>
            <a:fld id="{B61BEF0D-F0BB-DE4B-95CE-6DB70DBA9567}" type="datetimeFigureOut">
              <a:rPr lang="en-US" smtClean="0"/>
              <a:pPr/>
              <a:t>12/4/20</a:t>
            </a:fld>
            <a:endParaRPr lang="en-US" dirty="0"/>
          </a:p>
        </p:txBody>
      </p:sp>
      <p:sp>
        <p:nvSpPr>
          <p:cNvPr id="5" name="Footer Placeholder 4">
            <a:extLst>
              <a:ext uri="{FF2B5EF4-FFF2-40B4-BE49-F238E27FC236}">
                <a16:creationId xmlns:a16="http://schemas.microsoft.com/office/drawing/2014/main" id="{D1EDB688-8411-964D-8134-2F8C95A0EE1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82E323B-6769-564B-8B98-EA4033093C70}"/>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713984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A5D9D0-E5DD-AD41-A2FF-6123FB83E32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CAA8F15-2B0C-7645-8212-792062C81AB4}"/>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1A1A55D-2938-3F41-8495-C41C37D7F9BD}"/>
              </a:ext>
            </a:extLst>
          </p:cNvPr>
          <p:cNvSpPr>
            <a:spLocks noGrp="1"/>
          </p:cNvSpPr>
          <p:nvPr>
            <p:ph type="dt" sz="half" idx="10"/>
          </p:nvPr>
        </p:nvSpPr>
        <p:spPr/>
        <p:txBody>
          <a:bodyPr/>
          <a:lstStyle/>
          <a:p>
            <a:fld id="{B61BEF0D-F0BB-DE4B-95CE-6DB70DBA9567}" type="datetimeFigureOut">
              <a:rPr lang="en-US" smtClean="0"/>
              <a:pPr/>
              <a:t>12/4/20</a:t>
            </a:fld>
            <a:endParaRPr lang="en-US" dirty="0"/>
          </a:p>
        </p:txBody>
      </p:sp>
      <p:sp>
        <p:nvSpPr>
          <p:cNvPr id="5" name="Footer Placeholder 4">
            <a:extLst>
              <a:ext uri="{FF2B5EF4-FFF2-40B4-BE49-F238E27FC236}">
                <a16:creationId xmlns:a16="http://schemas.microsoft.com/office/drawing/2014/main" id="{D572119B-E411-2F43-A5B6-59F690437CC0}"/>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7E50E20-722B-0243-B807-D52FE81C1652}"/>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0392673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CCF78B1-157D-1147-B074-AEA1BDE37B6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14D4474-A116-9949-9DB8-F4B7088A6D52}"/>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F2B7B6A-0ED7-6F44-8C72-BFF7517BA54D}"/>
              </a:ext>
            </a:extLst>
          </p:cNvPr>
          <p:cNvSpPr>
            <a:spLocks noGrp="1"/>
          </p:cNvSpPr>
          <p:nvPr>
            <p:ph type="dt" sz="half" idx="10"/>
          </p:nvPr>
        </p:nvSpPr>
        <p:spPr/>
        <p:txBody>
          <a:bodyPr/>
          <a:lstStyle/>
          <a:p>
            <a:fld id="{B61BEF0D-F0BB-DE4B-95CE-6DB70DBA9567}" type="datetimeFigureOut">
              <a:rPr lang="en-US" smtClean="0"/>
              <a:pPr/>
              <a:t>12/4/20</a:t>
            </a:fld>
            <a:endParaRPr lang="en-US" dirty="0"/>
          </a:p>
        </p:txBody>
      </p:sp>
      <p:sp>
        <p:nvSpPr>
          <p:cNvPr id="5" name="Footer Placeholder 4">
            <a:extLst>
              <a:ext uri="{FF2B5EF4-FFF2-40B4-BE49-F238E27FC236}">
                <a16:creationId xmlns:a16="http://schemas.microsoft.com/office/drawing/2014/main" id="{D48A3594-015B-CF47-87BE-BB510FBFB10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7780C1A-5B37-7341-B7BF-B23697C66BFC}"/>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161104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FC3FF8-6FE2-E247-AA43-5B8EF08738E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8A490B9-F9C3-024C-8145-FBE746E65B7F}"/>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23E59DA-5CFA-8E4F-AB5C-D9F23C118C4A}"/>
              </a:ext>
            </a:extLst>
          </p:cNvPr>
          <p:cNvSpPr>
            <a:spLocks noGrp="1"/>
          </p:cNvSpPr>
          <p:nvPr>
            <p:ph type="dt" sz="half" idx="10"/>
          </p:nvPr>
        </p:nvSpPr>
        <p:spPr/>
        <p:txBody>
          <a:bodyPr/>
          <a:lstStyle/>
          <a:p>
            <a:fld id="{B61BEF0D-F0BB-DE4B-95CE-6DB70DBA9567}" type="datetimeFigureOut">
              <a:rPr lang="en-US" smtClean="0"/>
              <a:pPr/>
              <a:t>12/4/20</a:t>
            </a:fld>
            <a:endParaRPr lang="en-US" dirty="0"/>
          </a:p>
        </p:txBody>
      </p:sp>
      <p:sp>
        <p:nvSpPr>
          <p:cNvPr id="5" name="Footer Placeholder 4">
            <a:extLst>
              <a:ext uri="{FF2B5EF4-FFF2-40B4-BE49-F238E27FC236}">
                <a16:creationId xmlns:a16="http://schemas.microsoft.com/office/drawing/2014/main" id="{5377C820-AD15-6D4D-8FD3-683C046A90C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6C14390F-27EA-AE46-A551-13CAD46A6422}"/>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7847257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230AB-ADAE-1D47-888D-935D1F067F6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0D6D7C8-D341-4C46-9CB6-2C928ECF73D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66D928AA-9B9F-354A-949C-62BDC56DE6BD}"/>
              </a:ext>
            </a:extLst>
          </p:cNvPr>
          <p:cNvSpPr>
            <a:spLocks noGrp="1"/>
          </p:cNvSpPr>
          <p:nvPr>
            <p:ph type="dt" sz="half" idx="10"/>
          </p:nvPr>
        </p:nvSpPr>
        <p:spPr/>
        <p:txBody>
          <a:bodyPr/>
          <a:lstStyle/>
          <a:p>
            <a:fld id="{B61BEF0D-F0BB-DE4B-95CE-6DB70DBA9567}" type="datetimeFigureOut">
              <a:rPr lang="en-US" smtClean="0"/>
              <a:pPr/>
              <a:t>12/4/20</a:t>
            </a:fld>
            <a:endParaRPr lang="en-US" dirty="0"/>
          </a:p>
        </p:txBody>
      </p:sp>
      <p:sp>
        <p:nvSpPr>
          <p:cNvPr id="5" name="Footer Placeholder 4">
            <a:extLst>
              <a:ext uri="{FF2B5EF4-FFF2-40B4-BE49-F238E27FC236}">
                <a16:creationId xmlns:a16="http://schemas.microsoft.com/office/drawing/2014/main" id="{366AFFEE-DECE-A543-A4B3-B9FF3E9BB9BD}"/>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1004B58-CDD7-9C4F-A459-AAE6924F6B32}"/>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087545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01CFC1-06B8-B54F-9C48-87FCFE12A02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413D217-4C38-D84C-9C30-762D57C57952}"/>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DCF2FDF-CD63-4145-944D-C7FD24CBD9DB}"/>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D7E2310-55C8-EB48-8EB1-1912CE48E02B}"/>
              </a:ext>
            </a:extLst>
          </p:cNvPr>
          <p:cNvSpPr>
            <a:spLocks noGrp="1"/>
          </p:cNvSpPr>
          <p:nvPr>
            <p:ph type="dt" sz="half" idx="10"/>
          </p:nvPr>
        </p:nvSpPr>
        <p:spPr/>
        <p:txBody>
          <a:bodyPr/>
          <a:lstStyle/>
          <a:p>
            <a:fld id="{B61BEF0D-F0BB-DE4B-95CE-6DB70DBA9567}" type="datetimeFigureOut">
              <a:rPr lang="en-US" smtClean="0"/>
              <a:pPr/>
              <a:t>12/4/20</a:t>
            </a:fld>
            <a:endParaRPr lang="en-US" dirty="0"/>
          </a:p>
        </p:txBody>
      </p:sp>
      <p:sp>
        <p:nvSpPr>
          <p:cNvPr id="6" name="Footer Placeholder 5">
            <a:extLst>
              <a:ext uri="{FF2B5EF4-FFF2-40B4-BE49-F238E27FC236}">
                <a16:creationId xmlns:a16="http://schemas.microsoft.com/office/drawing/2014/main" id="{B00C1BA0-32EF-ED44-8D25-317E3EC9998B}"/>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D009DED9-C594-1C40-9BD2-1DFDC70E0C4C}"/>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10237964"/>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B0A2BF-1DC7-7B44-8864-C6F3A5BA92E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A2DB6D2-57FF-B745-B82F-16265B6C4D3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4DE7C472-6D26-5A4D-9C68-091A6F3C7D77}"/>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2BF2852-1DD8-364E-8AE6-58E3A0BFD88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7E40BA54-C2C0-A948-B2B9-AC9BBFE58ECC}"/>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668E0CE-4C9A-4647-B3E0-7C55F59F08AF}"/>
              </a:ext>
            </a:extLst>
          </p:cNvPr>
          <p:cNvSpPr>
            <a:spLocks noGrp="1"/>
          </p:cNvSpPr>
          <p:nvPr>
            <p:ph type="dt" sz="half" idx="10"/>
          </p:nvPr>
        </p:nvSpPr>
        <p:spPr/>
        <p:txBody>
          <a:bodyPr/>
          <a:lstStyle/>
          <a:p>
            <a:fld id="{B61BEF0D-F0BB-DE4B-95CE-6DB70DBA9567}" type="datetimeFigureOut">
              <a:rPr lang="en-US" smtClean="0"/>
              <a:pPr/>
              <a:t>12/4/20</a:t>
            </a:fld>
            <a:endParaRPr lang="en-US" dirty="0"/>
          </a:p>
        </p:txBody>
      </p:sp>
      <p:sp>
        <p:nvSpPr>
          <p:cNvPr id="8" name="Footer Placeholder 7">
            <a:extLst>
              <a:ext uri="{FF2B5EF4-FFF2-40B4-BE49-F238E27FC236}">
                <a16:creationId xmlns:a16="http://schemas.microsoft.com/office/drawing/2014/main" id="{E2F5989B-5071-7B4A-90FE-E104042D2426}"/>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23033BA8-A9F5-1243-B125-476F9480A2EA}"/>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90974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01C154-C0D3-4C4A-9EB0-49EB9E4715E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46F8FE2-1524-AF41-9F47-FB746C3DC7BC}"/>
              </a:ext>
            </a:extLst>
          </p:cNvPr>
          <p:cNvSpPr>
            <a:spLocks noGrp="1"/>
          </p:cNvSpPr>
          <p:nvPr>
            <p:ph type="dt" sz="half" idx="10"/>
          </p:nvPr>
        </p:nvSpPr>
        <p:spPr/>
        <p:txBody>
          <a:bodyPr/>
          <a:lstStyle/>
          <a:p>
            <a:fld id="{B61BEF0D-F0BB-DE4B-95CE-6DB70DBA9567}" type="datetimeFigureOut">
              <a:rPr lang="en-US" smtClean="0"/>
              <a:pPr/>
              <a:t>12/4/20</a:t>
            </a:fld>
            <a:endParaRPr lang="en-US" dirty="0"/>
          </a:p>
        </p:txBody>
      </p:sp>
      <p:sp>
        <p:nvSpPr>
          <p:cNvPr id="4" name="Footer Placeholder 3">
            <a:extLst>
              <a:ext uri="{FF2B5EF4-FFF2-40B4-BE49-F238E27FC236}">
                <a16:creationId xmlns:a16="http://schemas.microsoft.com/office/drawing/2014/main" id="{787CB85D-FFEF-C64D-B161-EAC80CEC1F30}"/>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8FED100C-8D2F-2D41-9DC7-9DA6670BFF24}"/>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6664770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7DB5766-2853-064E-ABF3-19D95F6D0A5A}"/>
              </a:ext>
            </a:extLst>
          </p:cNvPr>
          <p:cNvSpPr>
            <a:spLocks noGrp="1"/>
          </p:cNvSpPr>
          <p:nvPr>
            <p:ph type="dt" sz="half" idx="10"/>
          </p:nvPr>
        </p:nvSpPr>
        <p:spPr/>
        <p:txBody>
          <a:bodyPr/>
          <a:lstStyle/>
          <a:p>
            <a:fld id="{B61BEF0D-F0BB-DE4B-95CE-6DB70DBA9567}" type="datetimeFigureOut">
              <a:rPr lang="en-US" smtClean="0"/>
              <a:pPr/>
              <a:t>12/4/20</a:t>
            </a:fld>
            <a:endParaRPr lang="en-US" dirty="0"/>
          </a:p>
        </p:txBody>
      </p:sp>
      <p:sp>
        <p:nvSpPr>
          <p:cNvPr id="3" name="Footer Placeholder 2">
            <a:extLst>
              <a:ext uri="{FF2B5EF4-FFF2-40B4-BE49-F238E27FC236}">
                <a16:creationId xmlns:a16="http://schemas.microsoft.com/office/drawing/2014/main" id="{441569C5-05BD-9A41-9E68-FDB11F75B1E5}"/>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72746F1C-AAC9-2247-886B-BC18E0C5770E}"/>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939481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124426-FBF9-B640-826E-1FD3A28664F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B2B106F-4900-1A44-B049-F0262BD9E0B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1D544D1-6CFF-0048-B3DC-A5DDA160963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BF581B2A-A70E-C94D-BC98-6772C02BD616}"/>
              </a:ext>
            </a:extLst>
          </p:cNvPr>
          <p:cNvSpPr>
            <a:spLocks noGrp="1"/>
          </p:cNvSpPr>
          <p:nvPr>
            <p:ph type="dt" sz="half" idx="10"/>
          </p:nvPr>
        </p:nvSpPr>
        <p:spPr/>
        <p:txBody>
          <a:bodyPr/>
          <a:lstStyle/>
          <a:p>
            <a:fld id="{B61BEF0D-F0BB-DE4B-95CE-6DB70DBA9567}" type="datetimeFigureOut">
              <a:rPr lang="en-US" smtClean="0"/>
              <a:pPr/>
              <a:t>12/4/20</a:t>
            </a:fld>
            <a:endParaRPr lang="en-US" dirty="0"/>
          </a:p>
        </p:txBody>
      </p:sp>
      <p:sp>
        <p:nvSpPr>
          <p:cNvPr id="6" name="Footer Placeholder 5">
            <a:extLst>
              <a:ext uri="{FF2B5EF4-FFF2-40B4-BE49-F238E27FC236}">
                <a16:creationId xmlns:a16="http://schemas.microsoft.com/office/drawing/2014/main" id="{09CDDC27-85F0-6845-884C-E714FE79F08E}"/>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58CE2F3B-87DA-D24A-AA74-338C4EA5A0B8}"/>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439933112"/>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BF9330-2266-B445-BD5A-8119BACC335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2F059CA-44F8-624D-9859-648C3A1F8D2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EB24571-AAEC-DC43-BFFB-2455161B384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CF3237F-5403-4342-B442-A2C8DFAAC4FE}"/>
              </a:ext>
            </a:extLst>
          </p:cNvPr>
          <p:cNvSpPr>
            <a:spLocks noGrp="1"/>
          </p:cNvSpPr>
          <p:nvPr>
            <p:ph type="dt" sz="half" idx="10"/>
          </p:nvPr>
        </p:nvSpPr>
        <p:spPr/>
        <p:txBody>
          <a:bodyPr/>
          <a:lstStyle/>
          <a:p>
            <a:fld id="{B61BEF0D-F0BB-DE4B-95CE-6DB70DBA9567}" type="datetimeFigureOut">
              <a:rPr lang="en-US" smtClean="0"/>
              <a:pPr/>
              <a:t>12/4/20</a:t>
            </a:fld>
            <a:endParaRPr lang="en-US" dirty="0"/>
          </a:p>
        </p:txBody>
      </p:sp>
      <p:sp>
        <p:nvSpPr>
          <p:cNvPr id="6" name="Footer Placeholder 5">
            <a:extLst>
              <a:ext uri="{FF2B5EF4-FFF2-40B4-BE49-F238E27FC236}">
                <a16:creationId xmlns:a16="http://schemas.microsoft.com/office/drawing/2014/main" id="{5771E690-8D96-F542-900B-C280FF33CB36}"/>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993AC7E5-7372-5740-A01B-FE9ED15C59C1}"/>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0762081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A445FA9-600C-9A4C-9B87-2911057AF5A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225A289-8D53-1046-93C3-7ECB1AC9ABE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4EAF2E7-F5B9-F048-BE61-97FA77B11A1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61BEF0D-F0BB-DE4B-95CE-6DB70DBA9567}" type="datetimeFigureOut">
              <a:rPr lang="en-US" smtClean="0"/>
              <a:pPr/>
              <a:t>12/4/20</a:t>
            </a:fld>
            <a:endParaRPr lang="en-US" dirty="0"/>
          </a:p>
        </p:txBody>
      </p:sp>
      <p:sp>
        <p:nvSpPr>
          <p:cNvPr id="5" name="Footer Placeholder 4">
            <a:extLst>
              <a:ext uri="{FF2B5EF4-FFF2-40B4-BE49-F238E27FC236}">
                <a16:creationId xmlns:a16="http://schemas.microsoft.com/office/drawing/2014/main" id="{11185D29-896C-114F-898D-103D1E0BC18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2238679E-800C-D640-83C6-3D5775BF39D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05523962"/>
      </p:ext>
    </p:extLst>
  </p:cSld>
  <p:clrMap bg1="lt1" tx1="dk1" bg2="lt2" tx2="dk2" accent1="accent1" accent2="accent2" accent3="accent3" accent4="accent4" accent5="accent5" accent6="accent6" hlink="hlink" folHlink="folHlink"/>
  <p:sldLayoutIdLst>
    <p:sldLayoutId id="2147484273" r:id="rId1"/>
    <p:sldLayoutId id="2147484274" r:id="rId2"/>
    <p:sldLayoutId id="2147484275" r:id="rId3"/>
    <p:sldLayoutId id="2147484276" r:id="rId4"/>
    <p:sldLayoutId id="2147484277" r:id="rId5"/>
    <p:sldLayoutId id="2147484278" r:id="rId6"/>
    <p:sldLayoutId id="2147484279" r:id="rId7"/>
    <p:sldLayoutId id="2147484280" r:id="rId8"/>
    <p:sldLayoutId id="2147484281" r:id="rId9"/>
    <p:sldLayoutId id="2147484282" r:id="rId10"/>
    <p:sldLayoutId id="21474842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tiff"/><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tiff"/><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hyperlink" Target="http://www.deeplang.org/" TargetMode="Externa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2.tiff"/><Relationship Id="rId1" Type="http://schemas.openxmlformats.org/officeDocument/2006/relationships/slideLayout" Target="../slideLayouts/slideLayout9.xml"/><Relationship Id="rId6" Type="http://schemas.openxmlformats.org/officeDocument/2006/relationships/image" Target="../media/image1.tiff"/><Relationship Id="rId5" Type="http://schemas.openxmlformats.org/officeDocument/2006/relationships/image" Target="../media/image5.tiff"/><Relationship Id="rId4" Type="http://schemas.openxmlformats.org/officeDocument/2006/relationships/image" Target="../media/image4.tiff"/></Relationships>
</file>

<file path=ppt/slides/_rels/slide6.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8.xml"/><Relationship Id="rId4" Type="http://schemas.openxmlformats.org/officeDocument/2006/relationships/image" Target="../media/image1.tiff"/></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tiff"/><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tiff"/><Relationship Id="rId1" Type="http://schemas.openxmlformats.org/officeDocument/2006/relationships/slideLayout" Target="../slideLayouts/slideLayout9.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5D43B7-7990-2E4B-A1F8-AAB3EA6EF39C}"/>
              </a:ext>
            </a:extLst>
          </p:cNvPr>
          <p:cNvSpPr>
            <a:spLocks noGrp="1"/>
          </p:cNvSpPr>
          <p:nvPr>
            <p:ph type="ctrTitle"/>
          </p:nvPr>
        </p:nvSpPr>
        <p:spPr>
          <a:xfrm>
            <a:off x="1722030" y="1385535"/>
            <a:ext cx="8596346" cy="2223248"/>
          </a:xfrm>
        </p:spPr>
        <p:txBody>
          <a:bodyPr>
            <a:normAutofit/>
          </a:bodyPr>
          <a:lstStyle/>
          <a:p>
            <a:r>
              <a:rPr lang="zh-CN" altLang="en-US" cap="none" dirty="0"/>
              <a:t>面向</a:t>
            </a:r>
            <a:r>
              <a:rPr lang="en-US" altLang="zh-CN" cap="none" dirty="0"/>
              <a:t>IoT</a:t>
            </a:r>
            <a:r>
              <a:rPr lang="zh-CN" altLang="en-US" cap="none" dirty="0"/>
              <a:t>的程序设计语言</a:t>
            </a:r>
            <a:endParaRPr lang="en-US" cap="none" dirty="0"/>
          </a:p>
        </p:txBody>
      </p:sp>
      <p:pic>
        <p:nvPicPr>
          <p:cNvPr id="4" name="Picture 3">
            <a:extLst>
              <a:ext uri="{FF2B5EF4-FFF2-40B4-BE49-F238E27FC236}">
                <a16:creationId xmlns:a16="http://schemas.microsoft.com/office/drawing/2014/main" id="{D3C9D7CF-91B0-0746-8B15-DF052E1F243E}"/>
              </a:ext>
            </a:extLst>
          </p:cNvPr>
          <p:cNvPicPr>
            <a:picLocks noChangeAspect="1"/>
          </p:cNvPicPr>
          <p:nvPr/>
        </p:nvPicPr>
        <p:blipFill>
          <a:blip r:embed="rId2"/>
          <a:stretch>
            <a:fillRect/>
          </a:stretch>
        </p:blipFill>
        <p:spPr>
          <a:xfrm>
            <a:off x="0" y="0"/>
            <a:ext cx="3217594" cy="937299"/>
          </a:xfrm>
          <a:prstGeom prst="rect">
            <a:avLst/>
          </a:prstGeom>
        </p:spPr>
      </p:pic>
      <p:sp>
        <p:nvSpPr>
          <p:cNvPr id="5" name="TextBox 4">
            <a:extLst>
              <a:ext uri="{FF2B5EF4-FFF2-40B4-BE49-F238E27FC236}">
                <a16:creationId xmlns:a16="http://schemas.microsoft.com/office/drawing/2014/main" id="{BDDB270D-22EB-7E42-BF77-A4109CD5E570}"/>
              </a:ext>
            </a:extLst>
          </p:cNvPr>
          <p:cNvSpPr txBox="1"/>
          <p:nvPr/>
        </p:nvSpPr>
        <p:spPr>
          <a:xfrm>
            <a:off x="4294799" y="3904619"/>
            <a:ext cx="3450807" cy="1323439"/>
          </a:xfrm>
          <a:prstGeom prst="rect">
            <a:avLst/>
          </a:prstGeom>
          <a:noFill/>
        </p:spPr>
        <p:txBody>
          <a:bodyPr wrap="square" rtlCol="0">
            <a:spAutoFit/>
          </a:bodyPr>
          <a:lstStyle/>
          <a:p>
            <a:pPr algn="ctr"/>
            <a:r>
              <a:rPr lang="en-US" altLang="zh-CN" sz="2000" dirty="0" err="1"/>
              <a:t>Deeplang</a:t>
            </a:r>
            <a:endParaRPr lang="en-US" altLang="zh-CN" sz="2000" dirty="0"/>
          </a:p>
          <a:p>
            <a:pPr algn="ctr"/>
            <a:r>
              <a:rPr lang="zh-CN" altLang="en-US" sz="2000" dirty="0"/>
              <a:t>杨文章</a:t>
            </a:r>
            <a:endParaRPr lang="en-US" altLang="zh-CN" sz="2000" dirty="0"/>
          </a:p>
          <a:p>
            <a:pPr algn="ctr"/>
            <a:r>
              <a:rPr lang="en-US" altLang="zh-CN" sz="2000" dirty="0"/>
              <a:t>wenzhang5800@gmail.com</a:t>
            </a:r>
          </a:p>
          <a:p>
            <a:pPr algn="ctr"/>
            <a:r>
              <a:rPr lang="zh-CN" altLang="en-US" sz="2000" dirty="0"/>
              <a:t> </a:t>
            </a:r>
            <a:r>
              <a:rPr lang="en-US" altLang="zh-CN" sz="2000" dirty="0"/>
              <a:t>2020-12-5</a:t>
            </a:r>
            <a:endParaRPr lang="en-US" sz="2000" dirty="0"/>
          </a:p>
        </p:txBody>
      </p:sp>
    </p:spTree>
    <p:extLst>
      <p:ext uri="{BB962C8B-B14F-4D97-AF65-F5344CB8AC3E}">
        <p14:creationId xmlns:p14="http://schemas.microsoft.com/office/powerpoint/2010/main" val="30491490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CCE961-5448-0B4E-BA41-CD0BEC83AEF8}"/>
              </a:ext>
            </a:extLst>
          </p:cNvPr>
          <p:cNvSpPr>
            <a:spLocks noGrp="1"/>
          </p:cNvSpPr>
          <p:nvPr>
            <p:ph type="title"/>
          </p:nvPr>
        </p:nvSpPr>
        <p:spPr>
          <a:xfrm>
            <a:off x="486987" y="1465729"/>
            <a:ext cx="5334001" cy="1371600"/>
          </a:xfrm>
        </p:spPr>
        <p:txBody>
          <a:bodyPr/>
          <a:lstStyle/>
          <a:p>
            <a:r>
              <a:rPr lang="zh-CN" altLang="en-US" dirty="0"/>
              <a:t>委托</a:t>
            </a:r>
            <a:endParaRPr lang="en-US" dirty="0"/>
          </a:p>
        </p:txBody>
      </p:sp>
      <p:sp>
        <p:nvSpPr>
          <p:cNvPr id="4" name="Text Placeholder 3">
            <a:extLst>
              <a:ext uri="{FF2B5EF4-FFF2-40B4-BE49-F238E27FC236}">
                <a16:creationId xmlns:a16="http://schemas.microsoft.com/office/drawing/2014/main" id="{BBB929A2-F4A8-F147-B897-CB7A6F2584C9}"/>
              </a:ext>
            </a:extLst>
          </p:cNvPr>
          <p:cNvSpPr>
            <a:spLocks noGrp="1"/>
          </p:cNvSpPr>
          <p:nvPr>
            <p:ph type="body" sz="half" idx="2"/>
          </p:nvPr>
        </p:nvSpPr>
        <p:spPr>
          <a:xfrm>
            <a:off x="561788" y="3253067"/>
            <a:ext cx="4420124" cy="2944906"/>
          </a:xfrm>
        </p:spPr>
        <p:txBody>
          <a:bodyPr>
            <a:normAutofit/>
          </a:bodyPr>
          <a:lstStyle/>
          <a:p>
            <a:r>
              <a:rPr lang="zh-CN" altLang="en-US" sz="2400" dirty="0">
                <a:solidFill>
                  <a:schemeClr val="tx1"/>
                </a:solidFill>
              </a:rPr>
              <a:t>将一个子字段</a:t>
            </a:r>
            <a:r>
              <a:rPr lang="en-US" sz="2400" dirty="0">
                <a:solidFill>
                  <a:schemeClr val="tx1"/>
                </a:solidFill>
              </a:rPr>
              <a:t>field</a:t>
            </a:r>
            <a:r>
              <a:rPr lang="zh-CN" altLang="en-US" sz="2400" dirty="0">
                <a:solidFill>
                  <a:schemeClr val="tx1"/>
                </a:solidFill>
              </a:rPr>
              <a:t>的成员都委托到当前层级。</a:t>
            </a:r>
            <a:endParaRPr lang="en-US" altLang="zh-CN" sz="2400" dirty="0">
              <a:solidFill>
                <a:schemeClr val="tx1"/>
              </a:solidFill>
            </a:endParaRPr>
          </a:p>
          <a:p>
            <a:endParaRPr lang="en-US" sz="2400" dirty="0">
              <a:solidFill>
                <a:schemeClr val="tx1"/>
              </a:solidFill>
            </a:endParaRPr>
          </a:p>
        </p:txBody>
      </p:sp>
      <p:pic>
        <p:nvPicPr>
          <p:cNvPr id="6" name="Picture 5">
            <a:extLst>
              <a:ext uri="{FF2B5EF4-FFF2-40B4-BE49-F238E27FC236}">
                <a16:creationId xmlns:a16="http://schemas.microsoft.com/office/drawing/2014/main" id="{582B27F2-1221-034F-87BB-C58512D9B0DE}"/>
              </a:ext>
            </a:extLst>
          </p:cNvPr>
          <p:cNvPicPr>
            <a:picLocks noChangeAspect="1"/>
          </p:cNvPicPr>
          <p:nvPr/>
        </p:nvPicPr>
        <p:blipFill>
          <a:blip r:embed="rId2"/>
          <a:stretch>
            <a:fillRect/>
          </a:stretch>
        </p:blipFill>
        <p:spPr>
          <a:xfrm>
            <a:off x="0" y="0"/>
            <a:ext cx="3217594" cy="937299"/>
          </a:xfrm>
          <a:prstGeom prst="rect">
            <a:avLst/>
          </a:prstGeom>
        </p:spPr>
      </p:pic>
      <p:pic>
        <p:nvPicPr>
          <p:cNvPr id="8" name="Picture 7">
            <a:extLst>
              <a:ext uri="{FF2B5EF4-FFF2-40B4-BE49-F238E27FC236}">
                <a16:creationId xmlns:a16="http://schemas.microsoft.com/office/drawing/2014/main" id="{30304418-B0DC-0A4E-A148-22E348C33FCE}"/>
              </a:ext>
            </a:extLst>
          </p:cNvPr>
          <p:cNvPicPr>
            <a:picLocks noChangeAspect="1"/>
          </p:cNvPicPr>
          <p:nvPr/>
        </p:nvPicPr>
        <p:blipFill>
          <a:blip r:embed="rId3"/>
          <a:stretch>
            <a:fillRect/>
          </a:stretch>
        </p:blipFill>
        <p:spPr>
          <a:xfrm>
            <a:off x="6197506" y="1271494"/>
            <a:ext cx="5651500" cy="4368800"/>
          </a:xfrm>
          <a:prstGeom prst="rect">
            <a:avLst/>
          </a:prstGeom>
        </p:spPr>
      </p:pic>
    </p:spTree>
    <p:extLst>
      <p:ext uri="{BB962C8B-B14F-4D97-AF65-F5344CB8AC3E}">
        <p14:creationId xmlns:p14="http://schemas.microsoft.com/office/powerpoint/2010/main" val="20556520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D21789-D597-AA48-B111-240BD67DBC41}"/>
              </a:ext>
            </a:extLst>
          </p:cNvPr>
          <p:cNvSpPr>
            <a:spLocks noGrp="1"/>
          </p:cNvSpPr>
          <p:nvPr>
            <p:ph type="title"/>
          </p:nvPr>
        </p:nvSpPr>
        <p:spPr>
          <a:xfrm>
            <a:off x="451609" y="1295328"/>
            <a:ext cx="1911725" cy="649350"/>
          </a:xfrm>
        </p:spPr>
        <p:txBody>
          <a:bodyPr/>
          <a:lstStyle/>
          <a:p>
            <a:r>
              <a:rPr lang="zh-CN" altLang="en-US" dirty="0"/>
              <a:t>鸭子类型</a:t>
            </a:r>
            <a:endParaRPr lang="en-US" dirty="0"/>
          </a:p>
        </p:txBody>
      </p:sp>
      <p:sp>
        <p:nvSpPr>
          <p:cNvPr id="4" name="Text Placeholder 3">
            <a:extLst>
              <a:ext uri="{FF2B5EF4-FFF2-40B4-BE49-F238E27FC236}">
                <a16:creationId xmlns:a16="http://schemas.microsoft.com/office/drawing/2014/main" id="{2089B7DA-1EDA-1D41-A7D0-EAB1E5A60C1B}"/>
              </a:ext>
            </a:extLst>
          </p:cNvPr>
          <p:cNvSpPr>
            <a:spLocks noGrp="1"/>
          </p:cNvSpPr>
          <p:nvPr>
            <p:ph type="body" sz="half" idx="2"/>
          </p:nvPr>
        </p:nvSpPr>
        <p:spPr>
          <a:xfrm>
            <a:off x="475855" y="2133228"/>
            <a:ext cx="3753245" cy="587112"/>
          </a:xfrm>
        </p:spPr>
        <p:txBody>
          <a:bodyPr/>
          <a:lstStyle/>
          <a:p>
            <a:r>
              <a:rPr lang="zh-CN" altLang="en-US" sz="2400" dirty="0">
                <a:solidFill>
                  <a:schemeClr val="tx1"/>
                </a:solidFill>
              </a:rPr>
              <a:t>采用组合的方式组织程序</a:t>
            </a:r>
            <a:endParaRPr lang="en-US" sz="2400" dirty="0">
              <a:solidFill>
                <a:schemeClr val="tx1"/>
              </a:solidFill>
            </a:endParaRPr>
          </a:p>
        </p:txBody>
      </p:sp>
      <p:sp>
        <p:nvSpPr>
          <p:cNvPr id="8" name="Left Brace 7">
            <a:extLst>
              <a:ext uri="{FF2B5EF4-FFF2-40B4-BE49-F238E27FC236}">
                <a16:creationId xmlns:a16="http://schemas.microsoft.com/office/drawing/2014/main" id="{1C200F77-BB82-CB44-9BDB-646FE3751EBC}"/>
              </a:ext>
            </a:extLst>
          </p:cNvPr>
          <p:cNvSpPr/>
          <p:nvPr/>
        </p:nvSpPr>
        <p:spPr>
          <a:xfrm>
            <a:off x="5307106" y="2933700"/>
            <a:ext cx="1165411" cy="990599"/>
          </a:xfrm>
          <a:prstGeom prst="leftBrace">
            <a:avLst/>
          </a:prstGeom>
          <a:ln>
            <a:solidFill>
              <a:srgbClr val="7030A0"/>
            </a:solidFill>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a:p>
        </p:txBody>
      </p:sp>
      <p:sp>
        <p:nvSpPr>
          <p:cNvPr id="9" name="TextBox 8">
            <a:extLst>
              <a:ext uri="{FF2B5EF4-FFF2-40B4-BE49-F238E27FC236}">
                <a16:creationId xmlns:a16="http://schemas.microsoft.com/office/drawing/2014/main" id="{F17EA4A0-F57D-CB45-9787-F27BB75ACAE9}"/>
              </a:ext>
            </a:extLst>
          </p:cNvPr>
          <p:cNvSpPr txBox="1"/>
          <p:nvPr/>
        </p:nvSpPr>
        <p:spPr>
          <a:xfrm>
            <a:off x="3243652" y="3235599"/>
            <a:ext cx="2411506" cy="369332"/>
          </a:xfrm>
          <a:prstGeom prst="rect">
            <a:avLst/>
          </a:prstGeom>
          <a:noFill/>
        </p:spPr>
        <p:txBody>
          <a:bodyPr wrap="square" rtlCol="0">
            <a:spAutoFit/>
          </a:bodyPr>
          <a:lstStyle/>
          <a:p>
            <a:r>
              <a:rPr lang="zh-CN" altLang="en-US" dirty="0"/>
              <a:t>不需要 </a:t>
            </a:r>
            <a:r>
              <a:rPr lang="en-US" altLang="zh-CN" dirty="0" err="1"/>
              <a:t>impl</a:t>
            </a:r>
            <a:r>
              <a:rPr lang="zh-CN" altLang="en-US" dirty="0"/>
              <a:t> </a:t>
            </a:r>
            <a:r>
              <a:rPr lang="en-US" altLang="zh-CN" dirty="0"/>
              <a:t>Quack</a:t>
            </a:r>
            <a:endParaRPr lang="en-US" dirty="0"/>
          </a:p>
        </p:txBody>
      </p:sp>
      <p:sp>
        <p:nvSpPr>
          <p:cNvPr id="10" name="Left Brace 9">
            <a:extLst>
              <a:ext uri="{FF2B5EF4-FFF2-40B4-BE49-F238E27FC236}">
                <a16:creationId xmlns:a16="http://schemas.microsoft.com/office/drawing/2014/main" id="{3BB92990-44AB-4F4B-9D19-FA317B7862EF}"/>
              </a:ext>
            </a:extLst>
          </p:cNvPr>
          <p:cNvSpPr/>
          <p:nvPr/>
        </p:nvSpPr>
        <p:spPr>
          <a:xfrm>
            <a:off x="5307105" y="6247169"/>
            <a:ext cx="1165411" cy="402289"/>
          </a:xfrm>
          <a:prstGeom prst="leftBrace">
            <a:avLst/>
          </a:prstGeom>
          <a:ln>
            <a:solidFill>
              <a:srgbClr val="7030A0"/>
            </a:solidFill>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a:p>
        </p:txBody>
      </p:sp>
      <p:sp>
        <p:nvSpPr>
          <p:cNvPr id="11" name="TextBox 10">
            <a:extLst>
              <a:ext uri="{FF2B5EF4-FFF2-40B4-BE49-F238E27FC236}">
                <a16:creationId xmlns:a16="http://schemas.microsoft.com/office/drawing/2014/main" id="{9BC7922B-6C66-B34A-B446-AEE62788B02D}"/>
              </a:ext>
            </a:extLst>
          </p:cNvPr>
          <p:cNvSpPr txBox="1"/>
          <p:nvPr/>
        </p:nvSpPr>
        <p:spPr>
          <a:xfrm>
            <a:off x="2352477" y="6247169"/>
            <a:ext cx="3013090" cy="369332"/>
          </a:xfrm>
          <a:prstGeom prst="rect">
            <a:avLst/>
          </a:prstGeom>
          <a:noFill/>
        </p:spPr>
        <p:txBody>
          <a:bodyPr wrap="square" rtlCol="0">
            <a:spAutoFit/>
          </a:bodyPr>
          <a:lstStyle/>
          <a:p>
            <a:r>
              <a:rPr lang="zh-CN" altLang="en-US" dirty="0"/>
              <a:t>满足结构即可通过类型检查</a:t>
            </a:r>
            <a:endParaRPr lang="en-US" dirty="0"/>
          </a:p>
        </p:txBody>
      </p:sp>
      <p:pic>
        <p:nvPicPr>
          <p:cNvPr id="12" name="Picture 11">
            <a:extLst>
              <a:ext uri="{FF2B5EF4-FFF2-40B4-BE49-F238E27FC236}">
                <a16:creationId xmlns:a16="http://schemas.microsoft.com/office/drawing/2014/main" id="{375D8DAA-1494-AE4A-BC90-E832801803F9}"/>
              </a:ext>
            </a:extLst>
          </p:cNvPr>
          <p:cNvPicPr>
            <a:picLocks noChangeAspect="1"/>
          </p:cNvPicPr>
          <p:nvPr/>
        </p:nvPicPr>
        <p:blipFill>
          <a:blip r:embed="rId2"/>
          <a:stretch>
            <a:fillRect/>
          </a:stretch>
        </p:blipFill>
        <p:spPr>
          <a:xfrm>
            <a:off x="26058" y="18195"/>
            <a:ext cx="3217594" cy="937299"/>
          </a:xfrm>
          <a:prstGeom prst="rect">
            <a:avLst/>
          </a:prstGeom>
        </p:spPr>
      </p:pic>
      <p:pic>
        <p:nvPicPr>
          <p:cNvPr id="5" name="Picture 4">
            <a:extLst>
              <a:ext uri="{FF2B5EF4-FFF2-40B4-BE49-F238E27FC236}">
                <a16:creationId xmlns:a16="http://schemas.microsoft.com/office/drawing/2014/main" id="{13B21194-A032-FD48-B36C-690C60321031}"/>
              </a:ext>
            </a:extLst>
          </p:cNvPr>
          <p:cNvPicPr>
            <a:picLocks noChangeAspect="1"/>
          </p:cNvPicPr>
          <p:nvPr/>
        </p:nvPicPr>
        <p:blipFill>
          <a:blip r:embed="rId3"/>
          <a:stretch>
            <a:fillRect/>
          </a:stretch>
        </p:blipFill>
        <p:spPr>
          <a:xfrm>
            <a:off x="6541835" y="-8735"/>
            <a:ext cx="5331577" cy="6858000"/>
          </a:xfrm>
          <a:prstGeom prst="rect">
            <a:avLst/>
          </a:prstGeom>
        </p:spPr>
      </p:pic>
    </p:spTree>
    <p:extLst>
      <p:ext uri="{BB962C8B-B14F-4D97-AF65-F5344CB8AC3E}">
        <p14:creationId xmlns:p14="http://schemas.microsoft.com/office/powerpoint/2010/main" val="17388866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3D82555-68B1-1341-BB59-A881B19A3F8A}"/>
              </a:ext>
            </a:extLst>
          </p:cNvPr>
          <p:cNvSpPr txBox="1"/>
          <p:nvPr/>
        </p:nvSpPr>
        <p:spPr>
          <a:xfrm>
            <a:off x="1622612" y="1470212"/>
            <a:ext cx="4831976" cy="3416321"/>
          </a:xfrm>
          <a:prstGeom prst="rect">
            <a:avLst/>
          </a:prstGeom>
          <a:noFill/>
        </p:spPr>
        <p:txBody>
          <a:bodyPr wrap="square" rtlCol="0">
            <a:spAutoFit/>
          </a:bodyPr>
          <a:lstStyle/>
          <a:p>
            <a:pPr marL="342900" indent="-342900">
              <a:buAutoNum type="arabicPeriod"/>
            </a:pPr>
            <a:r>
              <a:rPr lang="zh-CN" altLang="en-US" sz="2400" dirty="0"/>
              <a:t>项目背景介绍</a:t>
            </a:r>
            <a:endParaRPr lang="en-US" altLang="zh-CN" sz="2400" dirty="0"/>
          </a:p>
          <a:p>
            <a:pPr marL="342900" indent="-342900">
              <a:buAutoNum type="arabicPeriod"/>
            </a:pPr>
            <a:endParaRPr lang="en-US" altLang="zh-CN" sz="2400" dirty="0"/>
          </a:p>
          <a:p>
            <a:pPr marL="342900" indent="-342900">
              <a:buAutoNum type="arabicPeriod"/>
            </a:pPr>
            <a:r>
              <a:rPr lang="en-US" altLang="zh-CN" sz="2400" dirty="0" err="1"/>
              <a:t>Deeplang</a:t>
            </a:r>
            <a:r>
              <a:rPr lang="zh-CN" altLang="en-US" sz="2400" dirty="0"/>
              <a:t> 设计目标</a:t>
            </a:r>
            <a:endParaRPr lang="en-US" altLang="zh-CN" sz="2400" dirty="0"/>
          </a:p>
          <a:p>
            <a:pPr marL="342900" indent="-342900">
              <a:buAutoNum type="arabicPeriod"/>
            </a:pPr>
            <a:endParaRPr lang="en-US" altLang="zh-CN" sz="2400" dirty="0"/>
          </a:p>
          <a:p>
            <a:pPr marL="342900" indent="-342900">
              <a:buAutoNum type="arabicPeriod"/>
            </a:pPr>
            <a:r>
              <a:rPr lang="en-US" altLang="zh-CN" sz="2400" dirty="0" err="1"/>
              <a:t>Deeplang</a:t>
            </a:r>
            <a:r>
              <a:rPr lang="zh-CN" altLang="en-US" sz="2400" dirty="0"/>
              <a:t> 特性提案</a:t>
            </a:r>
            <a:endParaRPr lang="en-US" altLang="zh-CN" sz="2400" dirty="0"/>
          </a:p>
          <a:p>
            <a:pPr marL="342900" indent="-342900">
              <a:buAutoNum type="arabicPeriod"/>
            </a:pPr>
            <a:endParaRPr lang="en-US" altLang="zh-CN" sz="2400" dirty="0"/>
          </a:p>
          <a:p>
            <a:pPr marL="342900" indent="-342900">
              <a:buAutoNum type="arabicPeriod"/>
            </a:pPr>
            <a:r>
              <a:rPr lang="en-US" sz="2400" dirty="0" err="1">
                <a:solidFill>
                  <a:srgbClr val="7030A0"/>
                </a:solidFill>
              </a:rPr>
              <a:t>Deeplang</a:t>
            </a:r>
            <a:r>
              <a:rPr lang="zh-CN" altLang="en-US" sz="2400" dirty="0">
                <a:solidFill>
                  <a:srgbClr val="7030A0"/>
                </a:solidFill>
              </a:rPr>
              <a:t> 工程实现</a:t>
            </a:r>
            <a:endParaRPr lang="en-US" altLang="zh-CN" sz="2400" dirty="0">
              <a:solidFill>
                <a:srgbClr val="7030A0"/>
              </a:solidFill>
            </a:endParaRPr>
          </a:p>
          <a:p>
            <a:pPr marL="342900" indent="-342900">
              <a:buAutoNum type="arabicPeriod"/>
            </a:pPr>
            <a:endParaRPr lang="en-US" sz="2400" dirty="0"/>
          </a:p>
          <a:p>
            <a:pPr marL="342900" indent="-342900">
              <a:buAutoNum type="arabicPeriod"/>
            </a:pPr>
            <a:r>
              <a:rPr lang="zh-CN" altLang="en-US" sz="2400" dirty="0"/>
              <a:t>未来的方向</a:t>
            </a:r>
            <a:endParaRPr lang="en-US" sz="2400" dirty="0"/>
          </a:p>
        </p:txBody>
      </p:sp>
      <p:pic>
        <p:nvPicPr>
          <p:cNvPr id="3" name="Picture 2">
            <a:extLst>
              <a:ext uri="{FF2B5EF4-FFF2-40B4-BE49-F238E27FC236}">
                <a16:creationId xmlns:a16="http://schemas.microsoft.com/office/drawing/2014/main" id="{EF14F47D-133B-D440-AFB9-6D4768A85EF6}"/>
              </a:ext>
            </a:extLst>
          </p:cNvPr>
          <p:cNvPicPr>
            <a:picLocks noChangeAspect="1"/>
          </p:cNvPicPr>
          <p:nvPr/>
        </p:nvPicPr>
        <p:blipFill>
          <a:blip r:embed="rId2"/>
          <a:stretch>
            <a:fillRect/>
          </a:stretch>
        </p:blipFill>
        <p:spPr>
          <a:xfrm>
            <a:off x="0" y="0"/>
            <a:ext cx="3217594" cy="937299"/>
          </a:xfrm>
          <a:prstGeom prst="rect">
            <a:avLst/>
          </a:prstGeom>
        </p:spPr>
      </p:pic>
    </p:spTree>
    <p:extLst>
      <p:ext uri="{BB962C8B-B14F-4D97-AF65-F5344CB8AC3E}">
        <p14:creationId xmlns:p14="http://schemas.microsoft.com/office/powerpoint/2010/main" val="2434221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A088266A-7993-B143-AFB1-FF20282A1453}"/>
              </a:ext>
            </a:extLst>
          </p:cNvPr>
          <p:cNvSpPr/>
          <p:nvPr/>
        </p:nvSpPr>
        <p:spPr>
          <a:xfrm>
            <a:off x="3292288" y="1290918"/>
            <a:ext cx="2617694" cy="1156447"/>
          </a:xfrm>
          <a:prstGeom prst="roundRect">
            <a:avLst/>
          </a:prstGeom>
          <a:solidFill>
            <a:srgbClr val="6C2D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Deep</a:t>
            </a:r>
            <a:r>
              <a:rPr lang="zh-CN" altLang="en-US" dirty="0"/>
              <a:t> </a:t>
            </a:r>
            <a:r>
              <a:rPr lang="en-US" altLang="zh-CN" dirty="0"/>
              <a:t>Compiler</a:t>
            </a:r>
            <a:endParaRPr lang="en-US" dirty="0"/>
          </a:p>
        </p:txBody>
      </p:sp>
      <p:sp>
        <p:nvSpPr>
          <p:cNvPr id="3" name="Right Arrow 2">
            <a:extLst>
              <a:ext uri="{FF2B5EF4-FFF2-40B4-BE49-F238E27FC236}">
                <a16:creationId xmlns:a16="http://schemas.microsoft.com/office/drawing/2014/main" id="{0B32F659-A093-5F46-BFF4-4025E1233606}"/>
              </a:ext>
            </a:extLst>
          </p:cNvPr>
          <p:cNvSpPr/>
          <p:nvPr/>
        </p:nvSpPr>
        <p:spPr>
          <a:xfrm>
            <a:off x="1974475" y="1649506"/>
            <a:ext cx="1057836" cy="493059"/>
          </a:xfrm>
          <a:prstGeom prst="rightArrow">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a:extLst>
              <a:ext uri="{FF2B5EF4-FFF2-40B4-BE49-F238E27FC236}">
                <a16:creationId xmlns:a16="http://schemas.microsoft.com/office/drawing/2014/main" id="{4AE84048-98A5-F546-AD04-162838266370}"/>
              </a:ext>
            </a:extLst>
          </p:cNvPr>
          <p:cNvGrpSpPr/>
          <p:nvPr/>
        </p:nvGrpSpPr>
        <p:grpSpPr>
          <a:xfrm>
            <a:off x="495298" y="1228165"/>
            <a:ext cx="1219200" cy="1219200"/>
            <a:chOff x="627529" y="1111624"/>
            <a:chExt cx="1219200" cy="1219200"/>
          </a:xfrm>
          <a:solidFill>
            <a:srgbClr val="7030A0"/>
          </a:solidFill>
        </p:grpSpPr>
        <p:sp>
          <p:nvSpPr>
            <p:cNvPr id="4" name="Rectangle 3">
              <a:extLst>
                <a:ext uri="{FF2B5EF4-FFF2-40B4-BE49-F238E27FC236}">
                  <a16:creationId xmlns:a16="http://schemas.microsoft.com/office/drawing/2014/main" id="{7D6FA4FE-0D55-664C-800B-CDDFDC6D0D94}"/>
                </a:ext>
              </a:extLst>
            </p:cNvPr>
            <p:cNvSpPr/>
            <p:nvPr/>
          </p:nvSpPr>
          <p:spPr>
            <a:xfrm>
              <a:off x="627529" y="1111624"/>
              <a:ext cx="914400" cy="91440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6A3DC220-B33E-9849-87CC-268C5D67F99B}"/>
                </a:ext>
              </a:extLst>
            </p:cNvPr>
            <p:cNvSpPr/>
            <p:nvPr/>
          </p:nvSpPr>
          <p:spPr>
            <a:xfrm>
              <a:off x="779929" y="1264024"/>
              <a:ext cx="914400" cy="91440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140D52F6-36AA-5F45-B985-0EEA7CA4E8A0}"/>
                </a:ext>
              </a:extLst>
            </p:cNvPr>
            <p:cNvSpPr/>
            <p:nvPr/>
          </p:nvSpPr>
          <p:spPr>
            <a:xfrm>
              <a:off x="932329" y="1416424"/>
              <a:ext cx="914400" cy="91440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SRC</a:t>
              </a:r>
              <a:endParaRPr lang="en-US" dirty="0"/>
            </a:p>
          </p:txBody>
        </p:sp>
      </p:grpSp>
      <p:sp>
        <p:nvSpPr>
          <p:cNvPr id="8" name="TextBox 7">
            <a:extLst>
              <a:ext uri="{FF2B5EF4-FFF2-40B4-BE49-F238E27FC236}">
                <a16:creationId xmlns:a16="http://schemas.microsoft.com/office/drawing/2014/main" id="{163F5281-B5F4-A84D-80B0-FEDEC25401AB}"/>
              </a:ext>
            </a:extLst>
          </p:cNvPr>
          <p:cNvSpPr txBox="1"/>
          <p:nvPr/>
        </p:nvSpPr>
        <p:spPr>
          <a:xfrm>
            <a:off x="3547782" y="483222"/>
            <a:ext cx="2106705" cy="646331"/>
          </a:xfrm>
          <a:prstGeom prst="rect">
            <a:avLst/>
          </a:prstGeom>
          <a:noFill/>
        </p:spPr>
        <p:txBody>
          <a:bodyPr wrap="square" rtlCol="0">
            <a:spAutoFit/>
          </a:bodyPr>
          <a:lstStyle/>
          <a:p>
            <a:r>
              <a:rPr lang="zh-CN" altLang="en-US" dirty="0"/>
              <a:t>轻量化的编译器，不做重量级的优化</a:t>
            </a:r>
            <a:endParaRPr lang="en-US" dirty="0"/>
          </a:p>
        </p:txBody>
      </p:sp>
      <p:grpSp>
        <p:nvGrpSpPr>
          <p:cNvPr id="14" name="Group 13">
            <a:extLst>
              <a:ext uri="{FF2B5EF4-FFF2-40B4-BE49-F238E27FC236}">
                <a16:creationId xmlns:a16="http://schemas.microsoft.com/office/drawing/2014/main" id="{0D061620-3DE8-5A47-A50A-BE4412FF41AF}"/>
              </a:ext>
            </a:extLst>
          </p:cNvPr>
          <p:cNvGrpSpPr/>
          <p:nvPr/>
        </p:nvGrpSpPr>
        <p:grpSpPr>
          <a:xfrm>
            <a:off x="7487772" y="2208910"/>
            <a:ext cx="3720353" cy="4177553"/>
            <a:chOff x="7409332" y="2214283"/>
            <a:chExt cx="3720353" cy="4177553"/>
          </a:xfrm>
          <a:solidFill>
            <a:srgbClr val="7030A0"/>
          </a:solidFill>
        </p:grpSpPr>
        <p:sp>
          <p:nvSpPr>
            <p:cNvPr id="11" name="Rectangle 10">
              <a:extLst>
                <a:ext uri="{FF2B5EF4-FFF2-40B4-BE49-F238E27FC236}">
                  <a16:creationId xmlns:a16="http://schemas.microsoft.com/office/drawing/2014/main" id="{0237D380-4DA4-F94A-82E0-58204C973DCC}"/>
                </a:ext>
              </a:extLst>
            </p:cNvPr>
            <p:cNvSpPr/>
            <p:nvPr/>
          </p:nvSpPr>
          <p:spPr>
            <a:xfrm>
              <a:off x="7409332" y="2214283"/>
              <a:ext cx="3720353" cy="4177553"/>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ounded Rectangle 9">
              <a:extLst>
                <a:ext uri="{FF2B5EF4-FFF2-40B4-BE49-F238E27FC236}">
                  <a16:creationId xmlns:a16="http://schemas.microsoft.com/office/drawing/2014/main" id="{04978FA6-5DDC-DC48-BBD5-024A289D6632}"/>
                </a:ext>
              </a:extLst>
            </p:cNvPr>
            <p:cNvSpPr/>
            <p:nvPr/>
          </p:nvSpPr>
          <p:spPr>
            <a:xfrm>
              <a:off x="7960662" y="4823011"/>
              <a:ext cx="2617694" cy="1156447"/>
            </a:xfrm>
            <a:prstGeom prst="round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t>DeepVM</a:t>
              </a:r>
              <a:endParaRPr lang="en-US" dirty="0"/>
            </a:p>
          </p:txBody>
        </p:sp>
        <p:sp>
          <p:nvSpPr>
            <p:cNvPr id="12" name="Rounded Rectangle 11">
              <a:extLst>
                <a:ext uri="{FF2B5EF4-FFF2-40B4-BE49-F238E27FC236}">
                  <a16:creationId xmlns:a16="http://schemas.microsoft.com/office/drawing/2014/main" id="{37A01591-CB50-6D45-B7CD-8AE67E3DCB3A}"/>
                </a:ext>
              </a:extLst>
            </p:cNvPr>
            <p:cNvSpPr/>
            <p:nvPr/>
          </p:nvSpPr>
          <p:spPr>
            <a:xfrm>
              <a:off x="7960662" y="3415552"/>
              <a:ext cx="2617694" cy="1156447"/>
            </a:xfrm>
            <a:prstGeom prst="round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t>DeepVM</a:t>
              </a:r>
              <a:endParaRPr lang="en-US" dirty="0"/>
            </a:p>
          </p:txBody>
        </p:sp>
        <p:sp>
          <p:nvSpPr>
            <p:cNvPr id="13" name="TextBox 12">
              <a:extLst>
                <a:ext uri="{FF2B5EF4-FFF2-40B4-BE49-F238E27FC236}">
                  <a16:creationId xmlns:a16="http://schemas.microsoft.com/office/drawing/2014/main" id="{E5CEFE46-678D-9D48-B5E0-CBF9F297C47F}"/>
                </a:ext>
              </a:extLst>
            </p:cNvPr>
            <p:cNvSpPr txBox="1"/>
            <p:nvPr/>
          </p:nvSpPr>
          <p:spPr>
            <a:xfrm>
              <a:off x="8556814" y="2630252"/>
              <a:ext cx="1425388" cy="369332"/>
            </a:xfrm>
            <a:prstGeom prst="rect">
              <a:avLst/>
            </a:prstGeom>
            <a:grpFill/>
          </p:spPr>
          <p:txBody>
            <a:bodyPr wrap="square" rtlCol="0">
              <a:spAutoFit/>
            </a:bodyPr>
            <a:lstStyle/>
            <a:p>
              <a:r>
                <a:rPr lang="en-US" altLang="zh-CN" dirty="0">
                  <a:solidFill>
                    <a:schemeClr val="bg1"/>
                  </a:solidFill>
                </a:rPr>
                <a:t>IoT</a:t>
              </a:r>
              <a:r>
                <a:rPr lang="zh-CN" altLang="en-US" dirty="0">
                  <a:solidFill>
                    <a:schemeClr val="bg1"/>
                  </a:solidFill>
                </a:rPr>
                <a:t> </a:t>
              </a:r>
              <a:r>
                <a:rPr lang="en-US" altLang="zh-CN" dirty="0">
                  <a:solidFill>
                    <a:schemeClr val="bg1"/>
                  </a:solidFill>
                </a:rPr>
                <a:t>Device</a:t>
              </a:r>
              <a:endParaRPr lang="en-US" dirty="0">
                <a:solidFill>
                  <a:schemeClr val="bg1"/>
                </a:solidFill>
              </a:endParaRPr>
            </a:p>
          </p:txBody>
        </p:sp>
      </p:grpSp>
      <p:sp>
        <p:nvSpPr>
          <p:cNvPr id="16" name="Up Arrow Callout 15">
            <a:extLst>
              <a:ext uri="{FF2B5EF4-FFF2-40B4-BE49-F238E27FC236}">
                <a16:creationId xmlns:a16="http://schemas.microsoft.com/office/drawing/2014/main" id="{1E99DC93-2A60-0C42-A5DC-3115AC137196}"/>
              </a:ext>
            </a:extLst>
          </p:cNvPr>
          <p:cNvSpPr/>
          <p:nvPr/>
        </p:nvSpPr>
        <p:spPr>
          <a:xfrm>
            <a:off x="9912721" y="1384157"/>
            <a:ext cx="784417" cy="824754"/>
          </a:xfrm>
          <a:prstGeom prst="upArrowCallou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GPIO</a:t>
            </a:r>
            <a:endParaRPr lang="en-US" dirty="0"/>
          </a:p>
        </p:txBody>
      </p:sp>
      <p:sp>
        <p:nvSpPr>
          <p:cNvPr id="17" name="Up Arrow Callout 16">
            <a:extLst>
              <a:ext uri="{FF2B5EF4-FFF2-40B4-BE49-F238E27FC236}">
                <a16:creationId xmlns:a16="http://schemas.microsoft.com/office/drawing/2014/main" id="{B8729CF0-CD3E-3943-BA60-70B1E6252318}"/>
              </a:ext>
            </a:extLst>
          </p:cNvPr>
          <p:cNvSpPr/>
          <p:nvPr/>
        </p:nvSpPr>
        <p:spPr>
          <a:xfrm>
            <a:off x="8160121" y="1384156"/>
            <a:ext cx="649943" cy="824754"/>
          </a:xfrm>
          <a:prstGeom prst="upArrowCallou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I2C</a:t>
            </a:r>
            <a:endParaRPr lang="en-US" dirty="0"/>
          </a:p>
        </p:txBody>
      </p:sp>
      <p:sp>
        <p:nvSpPr>
          <p:cNvPr id="18" name="Rectangle 17">
            <a:extLst>
              <a:ext uri="{FF2B5EF4-FFF2-40B4-BE49-F238E27FC236}">
                <a16:creationId xmlns:a16="http://schemas.microsoft.com/office/drawing/2014/main" id="{834E3A73-17CF-C44C-8E50-E24199D8E54A}"/>
              </a:ext>
            </a:extLst>
          </p:cNvPr>
          <p:cNvSpPr/>
          <p:nvPr/>
        </p:nvSpPr>
        <p:spPr>
          <a:xfrm>
            <a:off x="7689475" y="326321"/>
            <a:ext cx="3397623" cy="1054244"/>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Real</a:t>
            </a:r>
            <a:r>
              <a:rPr lang="zh-CN" altLang="en-US" dirty="0"/>
              <a:t> </a:t>
            </a:r>
            <a:r>
              <a:rPr lang="en-US" altLang="zh-CN" dirty="0"/>
              <a:t>World</a:t>
            </a:r>
            <a:endParaRPr lang="en-US" dirty="0"/>
          </a:p>
        </p:txBody>
      </p:sp>
      <p:sp>
        <p:nvSpPr>
          <p:cNvPr id="20" name="Up-Down Arrow 19">
            <a:extLst>
              <a:ext uri="{FF2B5EF4-FFF2-40B4-BE49-F238E27FC236}">
                <a16:creationId xmlns:a16="http://schemas.microsoft.com/office/drawing/2014/main" id="{8DBB7D1C-9110-9047-8C90-F8A519D18A46}"/>
              </a:ext>
            </a:extLst>
          </p:cNvPr>
          <p:cNvSpPr/>
          <p:nvPr/>
        </p:nvSpPr>
        <p:spPr>
          <a:xfrm>
            <a:off x="4363569" y="2671483"/>
            <a:ext cx="475130" cy="824753"/>
          </a:xfrm>
          <a:prstGeom prst="upDownArrow">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8E9F0C21-AFA5-A14B-A9A4-6D4F7B4DCEE0}"/>
              </a:ext>
            </a:extLst>
          </p:cNvPr>
          <p:cNvSpPr/>
          <p:nvPr/>
        </p:nvSpPr>
        <p:spPr>
          <a:xfrm>
            <a:off x="2991973" y="3720354"/>
            <a:ext cx="3299011" cy="1689846"/>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t>DeepVM</a:t>
            </a:r>
            <a:r>
              <a:rPr lang="zh-CN" altLang="en-US" dirty="0"/>
              <a:t>串口传输协议</a:t>
            </a:r>
            <a:r>
              <a:rPr lang="en-US" altLang="zh-CN" dirty="0"/>
              <a:t>(DSTP</a:t>
            </a:r>
            <a:r>
              <a:rPr lang="en-US" dirty="0"/>
              <a:t>) </a:t>
            </a:r>
          </a:p>
          <a:p>
            <a:pPr algn="ctr"/>
            <a:endParaRPr lang="en-US" dirty="0"/>
          </a:p>
        </p:txBody>
      </p:sp>
      <p:sp>
        <p:nvSpPr>
          <p:cNvPr id="22" name="Left-Right Arrow 21">
            <a:extLst>
              <a:ext uri="{FF2B5EF4-FFF2-40B4-BE49-F238E27FC236}">
                <a16:creationId xmlns:a16="http://schemas.microsoft.com/office/drawing/2014/main" id="{4DA81B36-796B-7742-A426-0DFAA9D90281}"/>
              </a:ext>
            </a:extLst>
          </p:cNvPr>
          <p:cNvSpPr/>
          <p:nvPr/>
        </p:nvSpPr>
        <p:spPr>
          <a:xfrm>
            <a:off x="6499413" y="4297686"/>
            <a:ext cx="779930" cy="582706"/>
          </a:xfrm>
          <a:prstGeom prst="leftRightArrow">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a:extLst>
              <a:ext uri="{FF2B5EF4-FFF2-40B4-BE49-F238E27FC236}">
                <a16:creationId xmlns:a16="http://schemas.microsoft.com/office/drawing/2014/main" id="{EB8E30BE-1991-6A48-BBCE-11013EF1DAA7}"/>
              </a:ext>
            </a:extLst>
          </p:cNvPr>
          <p:cNvPicPr>
            <a:picLocks noChangeAspect="1"/>
          </p:cNvPicPr>
          <p:nvPr/>
        </p:nvPicPr>
        <p:blipFill>
          <a:blip r:embed="rId2"/>
          <a:stretch>
            <a:fillRect/>
          </a:stretch>
        </p:blipFill>
        <p:spPr>
          <a:xfrm>
            <a:off x="0" y="0"/>
            <a:ext cx="3217594" cy="937299"/>
          </a:xfrm>
          <a:prstGeom prst="rect">
            <a:avLst/>
          </a:prstGeom>
        </p:spPr>
      </p:pic>
    </p:spTree>
    <p:extLst>
      <p:ext uri="{BB962C8B-B14F-4D97-AF65-F5344CB8AC3E}">
        <p14:creationId xmlns:p14="http://schemas.microsoft.com/office/powerpoint/2010/main" val="13596881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3D82555-68B1-1341-BB59-A881B19A3F8A}"/>
              </a:ext>
            </a:extLst>
          </p:cNvPr>
          <p:cNvSpPr txBox="1"/>
          <p:nvPr/>
        </p:nvSpPr>
        <p:spPr>
          <a:xfrm>
            <a:off x="1622612" y="1470212"/>
            <a:ext cx="4831976" cy="3416321"/>
          </a:xfrm>
          <a:prstGeom prst="rect">
            <a:avLst/>
          </a:prstGeom>
          <a:noFill/>
        </p:spPr>
        <p:txBody>
          <a:bodyPr wrap="square" rtlCol="0">
            <a:spAutoFit/>
          </a:bodyPr>
          <a:lstStyle/>
          <a:p>
            <a:pPr marL="342900" indent="-342900">
              <a:buAutoNum type="arabicPeriod"/>
            </a:pPr>
            <a:r>
              <a:rPr lang="zh-CN" altLang="en-US" sz="2400" dirty="0"/>
              <a:t>项目背景介绍</a:t>
            </a:r>
            <a:endParaRPr lang="en-US" altLang="zh-CN" sz="2400" dirty="0"/>
          </a:p>
          <a:p>
            <a:pPr marL="342900" indent="-342900">
              <a:buAutoNum type="arabicPeriod"/>
            </a:pPr>
            <a:endParaRPr lang="en-US" altLang="zh-CN" sz="2400" dirty="0"/>
          </a:p>
          <a:p>
            <a:pPr marL="342900" indent="-342900">
              <a:buAutoNum type="arabicPeriod"/>
            </a:pPr>
            <a:r>
              <a:rPr lang="en-US" altLang="zh-CN" sz="2400" dirty="0" err="1"/>
              <a:t>Deeplang</a:t>
            </a:r>
            <a:r>
              <a:rPr lang="zh-CN" altLang="en-US" sz="2400" dirty="0"/>
              <a:t> 设计目标</a:t>
            </a:r>
            <a:endParaRPr lang="en-US" altLang="zh-CN" sz="2400" dirty="0"/>
          </a:p>
          <a:p>
            <a:pPr marL="342900" indent="-342900">
              <a:buAutoNum type="arabicPeriod"/>
            </a:pPr>
            <a:endParaRPr lang="en-US" altLang="zh-CN" sz="2400" dirty="0"/>
          </a:p>
          <a:p>
            <a:pPr marL="342900" indent="-342900">
              <a:buAutoNum type="arabicPeriod"/>
            </a:pPr>
            <a:r>
              <a:rPr lang="en-US" altLang="zh-CN" sz="2400" dirty="0" err="1"/>
              <a:t>Deeplang</a:t>
            </a:r>
            <a:r>
              <a:rPr lang="zh-CN" altLang="en-US" sz="2400" dirty="0"/>
              <a:t> 特性提案</a:t>
            </a:r>
            <a:endParaRPr lang="en-US" altLang="zh-CN" sz="2400" dirty="0"/>
          </a:p>
          <a:p>
            <a:pPr marL="342900" indent="-342900">
              <a:buAutoNum type="arabicPeriod"/>
            </a:pPr>
            <a:endParaRPr lang="en-US" altLang="zh-CN" sz="2400" dirty="0"/>
          </a:p>
          <a:p>
            <a:pPr marL="342900" indent="-342900">
              <a:buAutoNum type="arabicPeriod"/>
            </a:pPr>
            <a:r>
              <a:rPr lang="en-US" sz="2400" dirty="0" err="1"/>
              <a:t>Deeplang</a:t>
            </a:r>
            <a:r>
              <a:rPr lang="zh-CN" altLang="en-US" sz="2400" dirty="0"/>
              <a:t> 工程实现</a:t>
            </a:r>
            <a:endParaRPr lang="en-US" altLang="zh-CN" sz="2400" dirty="0"/>
          </a:p>
          <a:p>
            <a:pPr marL="342900" indent="-342900">
              <a:buAutoNum type="arabicPeriod"/>
            </a:pPr>
            <a:endParaRPr lang="en-US" sz="2400" dirty="0"/>
          </a:p>
          <a:p>
            <a:pPr marL="342900" indent="-342900">
              <a:buAutoNum type="arabicPeriod"/>
            </a:pPr>
            <a:r>
              <a:rPr lang="zh-CN" altLang="en-US" sz="2400" dirty="0">
                <a:solidFill>
                  <a:srgbClr val="7030A0"/>
                </a:solidFill>
              </a:rPr>
              <a:t>未来的方向</a:t>
            </a:r>
            <a:endParaRPr lang="en-US" sz="2400" dirty="0">
              <a:solidFill>
                <a:srgbClr val="7030A0"/>
              </a:solidFill>
            </a:endParaRPr>
          </a:p>
        </p:txBody>
      </p:sp>
      <p:pic>
        <p:nvPicPr>
          <p:cNvPr id="3" name="Picture 2">
            <a:extLst>
              <a:ext uri="{FF2B5EF4-FFF2-40B4-BE49-F238E27FC236}">
                <a16:creationId xmlns:a16="http://schemas.microsoft.com/office/drawing/2014/main" id="{EF14F47D-133B-D440-AFB9-6D4768A85EF6}"/>
              </a:ext>
            </a:extLst>
          </p:cNvPr>
          <p:cNvPicPr>
            <a:picLocks noChangeAspect="1"/>
          </p:cNvPicPr>
          <p:nvPr/>
        </p:nvPicPr>
        <p:blipFill>
          <a:blip r:embed="rId2"/>
          <a:stretch>
            <a:fillRect/>
          </a:stretch>
        </p:blipFill>
        <p:spPr>
          <a:xfrm>
            <a:off x="0" y="0"/>
            <a:ext cx="3217594" cy="937299"/>
          </a:xfrm>
          <a:prstGeom prst="rect">
            <a:avLst/>
          </a:prstGeom>
        </p:spPr>
      </p:pic>
    </p:spTree>
    <p:extLst>
      <p:ext uri="{BB962C8B-B14F-4D97-AF65-F5344CB8AC3E}">
        <p14:creationId xmlns:p14="http://schemas.microsoft.com/office/powerpoint/2010/main" val="1345396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0A1F734F-FF94-BC4A-B6F0-82377EE77097}"/>
              </a:ext>
            </a:extLst>
          </p:cNvPr>
          <p:cNvSpPr/>
          <p:nvPr/>
        </p:nvSpPr>
        <p:spPr>
          <a:xfrm>
            <a:off x="4910419" y="4858869"/>
            <a:ext cx="2617694" cy="1156447"/>
          </a:xfrm>
          <a:prstGeom prst="roundRect">
            <a:avLst/>
          </a:prstGeom>
          <a:solidFill>
            <a:srgbClr val="7F35B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t>DeepVM</a:t>
            </a:r>
            <a:endParaRPr lang="en-US" dirty="0"/>
          </a:p>
        </p:txBody>
      </p:sp>
      <p:sp>
        <p:nvSpPr>
          <p:cNvPr id="5" name="Rounded Rectangle 4">
            <a:extLst>
              <a:ext uri="{FF2B5EF4-FFF2-40B4-BE49-F238E27FC236}">
                <a16:creationId xmlns:a16="http://schemas.microsoft.com/office/drawing/2014/main" id="{BFC1C03E-4EF0-B442-8D3C-D4BCA09B542F}"/>
              </a:ext>
            </a:extLst>
          </p:cNvPr>
          <p:cNvSpPr/>
          <p:nvPr/>
        </p:nvSpPr>
        <p:spPr>
          <a:xfrm>
            <a:off x="943535" y="4858870"/>
            <a:ext cx="2617694" cy="1156447"/>
          </a:xfrm>
          <a:prstGeom prst="roundRect">
            <a:avLst/>
          </a:prstGeom>
          <a:solidFill>
            <a:srgbClr val="7F35B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Deep</a:t>
            </a:r>
            <a:r>
              <a:rPr lang="zh-CN" altLang="en-US" dirty="0"/>
              <a:t> </a:t>
            </a:r>
            <a:r>
              <a:rPr lang="en-US" altLang="zh-CN" dirty="0"/>
              <a:t>Compiler</a:t>
            </a:r>
            <a:endParaRPr lang="en-US" dirty="0"/>
          </a:p>
        </p:txBody>
      </p:sp>
      <p:sp>
        <p:nvSpPr>
          <p:cNvPr id="6" name="Down Arrow 5">
            <a:extLst>
              <a:ext uri="{FF2B5EF4-FFF2-40B4-BE49-F238E27FC236}">
                <a16:creationId xmlns:a16="http://schemas.microsoft.com/office/drawing/2014/main" id="{B708D0C2-2019-C247-8E98-CB2EE31F3978}"/>
              </a:ext>
            </a:extLst>
          </p:cNvPr>
          <p:cNvSpPr/>
          <p:nvPr/>
        </p:nvSpPr>
        <p:spPr>
          <a:xfrm>
            <a:off x="1120588" y="3245223"/>
            <a:ext cx="376518" cy="1524000"/>
          </a:xfrm>
          <a:prstGeom prst="downArrow">
            <a:avLst/>
          </a:prstGeom>
          <a:solidFill>
            <a:srgbClr val="7F35B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own Arrow 6">
            <a:extLst>
              <a:ext uri="{FF2B5EF4-FFF2-40B4-BE49-F238E27FC236}">
                <a16:creationId xmlns:a16="http://schemas.microsoft.com/office/drawing/2014/main" id="{8D4110F8-57E0-F649-8A08-C621297EF73F}"/>
              </a:ext>
            </a:extLst>
          </p:cNvPr>
          <p:cNvSpPr/>
          <p:nvPr/>
        </p:nvSpPr>
        <p:spPr>
          <a:xfrm>
            <a:off x="2938834" y="3245223"/>
            <a:ext cx="376518" cy="1524000"/>
          </a:xfrm>
          <a:prstGeom prst="downArrow">
            <a:avLst/>
          </a:prstGeom>
          <a:solidFill>
            <a:srgbClr val="7F35B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Down Arrow 7">
            <a:extLst>
              <a:ext uri="{FF2B5EF4-FFF2-40B4-BE49-F238E27FC236}">
                <a16:creationId xmlns:a16="http://schemas.microsoft.com/office/drawing/2014/main" id="{3A9469C2-572F-FF4B-92EF-C1744A599530}"/>
              </a:ext>
            </a:extLst>
          </p:cNvPr>
          <p:cNvSpPr/>
          <p:nvPr/>
        </p:nvSpPr>
        <p:spPr>
          <a:xfrm>
            <a:off x="2029711" y="3245223"/>
            <a:ext cx="376518" cy="1524000"/>
          </a:xfrm>
          <a:prstGeom prst="downArrow">
            <a:avLst/>
          </a:prstGeom>
          <a:solidFill>
            <a:srgbClr val="7F35B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6D79037-549A-BF46-905C-7C5F47DEEC25}"/>
              </a:ext>
            </a:extLst>
          </p:cNvPr>
          <p:cNvSpPr/>
          <p:nvPr/>
        </p:nvSpPr>
        <p:spPr>
          <a:xfrm>
            <a:off x="643217" y="1418203"/>
            <a:ext cx="3368488" cy="1719444"/>
          </a:xfrm>
          <a:prstGeom prst="rect">
            <a:avLst/>
          </a:prstGeom>
          <a:solidFill>
            <a:srgbClr val="7F35B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AutoNum type="arabicPeriod"/>
            </a:pPr>
            <a:r>
              <a:rPr lang="zh-CN" altLang="en-US" dirty="0"/>
              <a:t>继续完善语言内核</a:t>
            </a:r>
            <a:endParaRPr lang="en-US" altLang="zh-CN" dirty="0"/>
          </a:p>
          <a:p>
            <a:pPr marL="342900" indent="-342900">
              <a:buAutoNum type="arabicPeriod"/>
            </a:pPr>
            <a:r>
              <a:rPr lang="zh-CN" altLang="en-US" dirty="0"/>
              <a:t>手写的更轻量级的</a:t>
            </a:r>
            <a:r>
              <a:rPr lang="en-US" altLang="zh-CN" dirty="0" err="1"/>
              <a:t>lexer</a:t>
            </a:r>
            <a:r>
              <a:rPr lang="zh-CN" altLang="en-US" dirty="0"/>
              <a:t>和 </a:t>
            </a:r>
            <a:r>
              <a:rPr lang="en-US" altLang="zh-CN" dirty="0"/>
              <a:t>parser</a:t>
            </a:r>
          </a:p>
          <a:p>
            <a:pPr marL="342900" indent="-342900">
              <a:buAutoNum type="arabicPeriod"/>
            </a:pPr>
            <a:r>
              <a:rPr lang="zh-CN" altLang="en-US" dirty="0"/>
              <a:t>替换</a:t>
            </a:r>
            <a:r>
              <a:rPr lang="en-US" altLang="zh-CN" dirty="0" err="1"/>
              <a:t>wabt</a:t>
            </a:r>
            <a:r>
              <a:rPr lang="zh-CN" altLang="en-US" dirty="0"/>
              <a:t>库</a:t>
            </a:r>
            <a:endParaRPr lang="en-US" altLang="zh-CN" dirty="0"/>
          </a:p>
          <a:p>
            <a:pPr marL="342900" indent="-342900">
              <a:buAutoNum type="arabicPeriod"/>
            </a:pPr>
            <a:r>
              <a:rPr lang="zh-CN" altLang="en-US" dirty="0"/>
              <a:t>新的后端，如</a:t>
            </a:r>
            <a:r>
              <a:rPr lang="en-US" altLang="zh-CN" dirty="0" err="1"/>
              <a:t>riscv</a:t>
            </a:r>
            <a:r>
              <a:rPr lang="zh-CN" altLang="en-US" dirty="0"/>
              <a:t> </a:t>
            </a:r>
            <a:r>
              <a:rPr lang="en-US" altLang="zh-CN" dirty="0"/>
              <a:t>native</a:t>
            </a:r>
          </a:p>
          <a:p>
            <a:pPr marL="342900" indent="-342900" algn="ctr">
              <a:buAutoNum type="arabicPeriod"/>
            </a:pPr>
            <a:endParaRPr lang="en-US" dirty="0"/>
          </a:p>
        </p:txBody>
      </p:sp>
      <p:sp>
        <p:nvSpPr>
          <p:cNvPr id="10" name="Down Arrow 9">
            <a:extLst>
              <a:ext uri="{FF2B5EF4-FFF2-40B4-BE49-F238E27FC236}">
                <a16:creationId xmlns:a16="http://schemas.microsoft.com/office/drawing/2014/main" id="{23D34023-E625-744B-8E96-874245A66AFC}"/>
              </a:ext>
            </a:extLst>
          </p:cNvPr>
          <p:cNvSpPr/>
          <p:nvPr/>
        </p:nvSpPr>
        <p:spPr>
          <a:xfrm>
            <a:off x="5118847" y="3245223"/>
            <a:ext cx="376518" cy="1524000"/>
          </a:xfrm>
          <a:prstGeom prst="downArrow">
            <a:avLst/>
          </a:prstGeom>
          <a:solidFill>
            <a:srgbClr val="7F35B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Down Arrow 10">
            <a:extLst>
              <a:ext uri="{FF2B5EF4-FFF2-40B4-BE49-F238E27FC236}">
                <a16:creationId xmlns:a16="http://schemas.microsoft.com/office/drawing/2014/main" id="{D55D6AEA-496C-4C4D-8966-32D7FC80D89E}"/>
              </a:ext>
            </a:extLst>
          </p:cNvPr>
          <p:cNvSpPr/>
          <p:nvPr/>
        </p:nvSpPr>
        <p:spPr>
          <a:xfrm>
            <a:off x="6937093" y="3245223"/>
            <a:ext cx="376518" cy="1524000"/>
          </a:xfrm>
          <a:prstGeom prst="downArrow">
            <a:avLst/>
          </a:prstGeom>
          <a:solidFill>
            <a:srgbClr val="7F35B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Down Arrow 11">
            <a:extLst>
              <a:ext uri="{FF2B5EF4-FFF2-40B4-BE49-F238E27FC236}">
                <a16:creationId xmlns:a16="http://schemas.microsoft.com/office/drawing/2014/main" id="{7FEE0D43-71CE-334F-AB00-9A2C3DACD071}"/>
              </a:ext>
            </a:extLst>
          </p:cNvPr>
          <p:cNvSpPr/>
          <p:nvPr/>
        </p:nvSpPr>
        <p:spPr>
          <a:xfrm>
            <a:off x="6027970" y="3245223"/>
            <a:ext cx="376518" cy="1524000"/>
          </a:xfrm>
          <a:prstGeom prst="downArrow">
            <a:avLst/>
          </a:prstGeom>
          <a:solidFill>
            <a:srgbClr val="7F35B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73A741F-AE61-4C42-8F24-D7A9B7A2001D}"/>
              </a:ext>
            </a:extLst>
          </p:cNvPr>
          <p:cNvSpPr/>
          <p:nvPr/>
        </p:nvSpPr>
        <p:spPr>
          <a:xfrm>
            <a:off x="4641476" y="1418203"/>
            <a:ext cx="3290944" cy="1719444"/>
          </a:xfrm>
          <a:prstGeom prst="rect">
            <a:avLst/>
          </a:prstGeom>
          <a:solidFill>
            <a:srgbClr val="7F35B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AutoNum type="arabicPeriod"/>
            </a:pPr>
            <a:r>
              <a:rPr lang="zh-CN" altLang="en-US" dirty="0"/>
              <a:t>针对</a:t>
            </a:r>
            <a:r>
              <a:rPr lang="en-US" altLang="zh-CN" dirty="0"/>
              <a:t>arm</a:t>
            </a:r>
            <a:r>
              <a:rPr lang="zh-CN" altLang="en-US" dirty="0"/>
              <a:t>，</a:t>
            </a:r>
            <a:r>
              <a:rPr lang="en-US" altLang="zh-CN" dirty="0" err="1"/>
              <a:t>riscv</a:t>
            </a:r>
            <a:r>
              <a:rPr lang="zh-CN" altLang="en-US" dirty="0"/>
              <a:t>平台优化后端运行效率</a:t>
            </a:r>
            <a:endParaRPr lang="en-US" altLang="zh-CN" dirty="0"/>
          </a:p>
          <a:p>
            <a:pPr marL="342900" indent="-342900">
              <a:buAutoNum type="arabicPeriod"/>
            </a:pPr>
            <a:r>
              <a:rPr lang="en-US" altLang="zh-CN" dirty="0" err="1"/>
              <a:t>jit</a:t>
            </a:r>
            <a:endParaRPr lang="en-US" altLang="zh-CN" dirty="0"/>
          </a:p>
          <a:p>
            <a:pPr marL="342900" indent="-342900">
              <a:buAutoNum type="arabicPeriod"/>
            </a:pPr>
            <a:endParaRPr lang="en-US" dirty="0"/>
          </a:p>
        </p:txBody>
      </p:sp>
      <p:sp>
        <p:nvSpPr>
          <p:cNvPr id="15" name="Oval 14">
            <a:extLst>
              <a:ext uri="{FF2B5EF4-FFF2-40B4-BE49-F238E27FC236}">
                <a16:creationId xmlns:a16="http://schemas.microsoft.com/office/drawing/2014/main" id="{F0CFA99A-F963-144E-8A3F-B875319F6BAE}"/>
              </a:ext>
            </a:extLst>
          </p:cNvPr>
          <p:cNvSpPr/>
          <p:nvPr/>
        </p:nvSpPr>
        <p:spPr>
          <a:xfrm>
            <a:off x="8489576" y="1418204"/>
            <a:ext cx="3469342" cy="4713656"/>
          </a:xfrm>
          <a:prstGeom prst="ellipse">
            <a:avLst/>
          </a:prstGeom>
          <a:solidFill>
            <a:srgbClr val="7F35B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ctr">
              <a:buAutoNum type="arabicPeriod"/>
            </a:pPr>
            <a:r>
              <a:rPr lang="zh-CN" altLang="en-US" dirty="0"/>
              <a:t>拥抱</a:t>
            </a:r>
            <a:r>
              <a:rPr lang="en-US" altLang="zh-CN" dirty="0"/>
              <a:t>IoT</a:t>
            </a:r>
            <a:r>
              <a:rPr lang="zh-CN" altLang="en-US" dirty="0"/>
              <a:t>平台，如鸿蒙，</a:t>
            </a:r>
            <a:r>
              <a:rPr lang="en-US" altLang="zh-CN" dirty="0" err="1"/>
              <a:t>liteOS</a:t>
            </a:r>
            <a:r>
              <a:rPr lang="zh-CN" altLang="en-US" dirty="0"/>
              <a:t>等。</a:t>
            </a:r>
            <a:endParaRPr lang="en-US" altLang="zh-CN" dirty="0"/>
          </a:p>
          <a:p>
            <a:pPr algn="ctr"/>
            <a:endParaRPr lang="en-US" altLang="zh-CN" dirty="0"/>
          </a:p>
          <a:p>
            <a:pPr algn="ctr"/>
            <a:r>
              <a:rPr lang="en-US" altLang="zh-CN" dirty="0"/>
              <a:t>2.</a:t>
            </a:r>
            <a:r>
              <a:rPr lang="zh-CN" altLang="en-US" dirty="0"/>
              <a:t> 抽象硬件接口的标准库设计</a:t>
            </a:r>
            <a:endParaRPr lang="en-US" altLang="zh-CN" dirty="0"/>
          </a:p>
          <a:p>
            <a:pPr algn="ctr"/>
            <a:endParaRPr lang="en-US" altLang="zh-CN" dirty="0"/>
          </a:p>
          <a:p>
            <a:pPr algn="ctr"/>
            <a:r>
              <a:rPr lang="en-US" altLang="zh-CN" dirty="0"/>
              <a:t>3.</a:t>
            </a:r>
            <a:r>
              <a:rPr lang="zh-CN" altLang="en-US" dirty="0"/>
              <a:t> 支持图形化</a:t>
            </a:r>
            <a:r>
              <a:rPr lang="en-US" altLang="zh-CN" dirty="0"/>
              <a:t>debug</a:t>
            </a:r>
          </a:p>
          <a:p>
            <a:pPr algn="ctr"/>
            <a:endParaRPr lang="en-US" altLang="zh-CN" dirty="0"/>
          </a:p>
          <a:p>
            <a:pPr algn="ctr"/>
            <a:r>
              <a:rPr lang="en-US" altLang="zh-CN" dirty="0"/>
              <a:t>4.</a:t>
            </a:r>
            <a:r>
              <a:rPr lang="zh-CN" altLang="en-US" dirty="0"/>
              <a:t> </a:t>
            </a:r>
            <a:r>
              <a:rPr lang="en-US" altLang="zh-CN" dirty="0"/>
              <a:t>language</a:t>
            </a:r>
            <a:r>
              <a:rPr lang="zh-CN" altLang="en-US" dirty="0"/>
              <a:t> </a:t>
            </a:r>
            <a:r>
              <a:rPr lang="en-US" altLang="zh-CN" dirty="0"/>
              <a:t>server</a:t>
            </a:r>
            <a:r>
              <a:rPr lang="zh-CN" altLang="en-US" dirty="0"/>
              <a:t> </a:t>
            </a:r>
            <a:r>
              <a:rPr lang="en-US" altLang="zh-CN" dirty="0" err="1"/>
              <a:t>protocal</a:t>
            </a:r>
            <a:endParaRPr lang="en-US" altLang="zh-CN" dirty="0"/>
          </a:p>
          <a:p>
            <a:pPr algn="ctr"/>
            <a:endParaRPr lang="en-US" dirty="0"/>
          </a:p>
          <a:p>
            <a:pPr algn="ctr"/>
            <a:r>
              <a:rPr lang="en-US" altLang="zh-CN" dirty="0"/>
              <a:t>5.</a:t>
            </a:r>
            <a:r>
              <a:rPr lang="zh-CN" altLang="en-US" dirty="0"/>
              <a:t> 包管理器</a:t>
            </a:r>
            <a:endParaRPr lang="en-US" dirty="0"/>
          </a:p>
        </p:txBody>
      </p:sp>
      <p:pic>
        <p:nvPicPr>
          <p:cNvPr id="18" name="Picture 17">
            <a:extLst>
              <a:ext uri="{FF2B5EF4-FFF2-40B4-BE49-F238E27FC236}">
                <a16:creationId xmlns:a16="http://schemas.microsoft.com/office/drawing/2014/main" id="{477EFFF2-52E8-B940-AB1B-2720E641AEFC}"/>
              </a:ext>
            </a:extLst>
          </p:cNvPr>
          <p:cNvPicPr>
            <a:picLocks noChangeAspect="1"/>
          </p:cNvPicPr>
          <p:nvPr/>
        </p:nvPicPr>
        <p:blipFill>
          <a:blip r:embed="rId2"/>
          <a:stretch>
            <a:fillRect/>
          </a:stretch>
        </p:blipFill>
        <p:spPr>
          <a:xfrm>
            <a:off x="0" y="0"/>
            <a:ext cx="3217594" cy="937299"/>
          </a:xfrm>
          <a:prstGeom prst="rect">
            <a:avLst/>
          </a:prstGeom>
        </p:spPr>
      </p:pic>
    </p:spTree>
    <p:extLst>
      <p:ext uri="{BB962C8B-B14F-4D97-AF65-F5344CB8AC3E}">
        <p14:creationId xmlns:p14="http://schemas.microsoft.com/office/powerpoint/2010/main" val="10046714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3D82555-68B1-1341-BB59-A881B19A3F8A}"/>
              </a:ext>
            </a:extLst>
          </p:cNvPr>
          <p:cNvSpPr txBox="1"/>
          <p:nvPr/>
        </p:nvSpPr>
        <p:spPr>
          <a:xfrm>
            <a:off x="5459507" y="3083859"/>
            <a:ext cx="1532964" cy="461665"/>
          </a:xfrm>
          <a:prstGeom prst="rect">
            <a:avLst/>
          </a:prstGeom>
          <a:noFill/>
        </p:spPr>
        <p:txBody>
          <a:bodyPr wrap="square" rtlCol="0">
            <a:spAutoFit/>
          </a:bodyPr>
          <a:lstStyle/>
          <a:p>
            <a:r>
              <a:rPr lang="zh-CN" altLang="en-US" sz="2400" dirty="0">
                <a:solidFill>
                  <a:srgbClr val="7030A0"/>
                </a:solidFill>
              </a:rPr>
              <a:t>感谢观看</a:t>
            </a:r>
            <a:endParaRPr lang="en-US" sz="2400" dirty="0">
              <a:solidFill>
                <a:srgbClr val="7030A0"/>
              </a:solidFill>
            </a:endParaRPr>
          </a:p>
        </p:txBody>
      </p:sp>
      <p:pic>
        <p:nvPicPr>
          <p:cNvPr id="3" name="Picture 2">
            <a:extLst>
              <a:ext uri="{FF2B5EF4-FFF2-40B4-BE49-F238E27FC236}">
                <a16:creationId xmlns:a16="http://schemas.microsoft.com/office/drawing/2014/main" id="{EF14F47D-133B-D440-AFB9-6D4768A85EF6}"/>
              </a:ext>
            </a:extLst>
          </p:cNvPr>
          <p:cNvPicPr>
            <a:picLocks noChangeAspect="1"/>
          </p:cNvPicPr>
          <p:nvPr/>
        </p:nvPicPr>
        <p:blipFill>
          <a:blip r:embed="rId2"/>
          <a:stretch>
            <a:fillRect/>
          </a:stretch>
        </p:blipFill>
        <p:spPr>
          <a:xfrm>
            <a:off x="0" y="0"/>
            <a:ext cx="3217594" cy="937299"/>
          </a:xfrm>
          <a:prstGeom prst="rect">
            <a:avLst/>
          </a:prstGeom>
        </p:spPr>
      </p:pic>
    </p:spTree>
    <p:extLst>
      <p:ext uri="{BB962C8B-B14F-4D97-AF65-F5344CB8AC3E}">
        <p14:creationId xmlns:p14="http://schemas.microsoft.com/office/powerpoint/2010/main" val="14305964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3D82555-68B1-1341-BB59-A881B19A3F8A}"/>
              </a:ext>
            </a:extLst>
          </p:cNvPr>
          <p:cNvSpPr txBox="1"/>
          <p:nvPr/>
        </p:nvSpPr>
        <p:spPr>
          <a:xfrm>
            <a:off x="1622612" y="1470212"/>
            <a:ext cx="4831976" cy="3416321"/>
          </a:xfrm>
          <a:prstGeom prst="rect">
            <a:avLst/>
          </a:prstGeom>
          <a:noFill/>
        </p:spPr>
        <p:txBody>
          <a:bodyPr wrap="square" rtlCol="0">
            <a:spAutoFit/>
          </a:bodyPr>
          <a:lstStyle/>
          <a:p>
            <a:pPr marL="342900" indent="-342900">
              <a:buAutoNum type="arabicPeriod"/>
            </a:pPr>
            <a:r>
              <a:rPr lang="zh-CN" altLang="en-US" sz="2400" dirty="0">
                <a:solidFill>
                  <a:srgbClr val="7030A0"/>
                </a:solidFill>
              </a:rPr>
              <a:t>项目背景介绍</a:t>
            </a:r>
            <a:endParaRPr lang="en-US" altLang="zh-CN" sz="2400" dirty="0">
              <a:solidFill>
                <a:srgbClr val="7030A0"/>
              </a:solidFill>
            </a:endParaRPr>
          </a:p>
          <a:p>
            <a:pPr marL="342900" indent="-342900">
              <a:buAutoNum type="arabicPeriod"/>
            </a:pPr>
            <a:endParaRPr lang="en-US" altLang="zh-CN" sz="2400" dirty="0"/>
          </a:p>
          <a:p>
            <a:pPr marL="342900" indent="-342900">
              <a:buAutoNum type="arabicPeriod"/>
            </a:pPr>
            <a:r>
              <a:rPr lang="en-US" altLang="zh-CN" sz="2400" dirty="0" err="1"/>
              <a:t>Deeplang</a:t>
            </a:r>
            <a:r>
              <a:rPr lang="zh-CN" altLang="en-US" sz="2400" dirty="0"/>
              <a:t> 设计目标</a:t>
            </a:r>
            <a:endParaRPr lang="en-US" altLang="zh-CN" sz="2400" dirty="0"/>
          </a:p>
          <a:p>
            <a:pPr marL="342900" indent="-342900">
              <a:buAutoNum type="arabicPeriod"/>
            </a:pPr>
            <a:endParaRPr lang="en-US" altLang="zh-CN" sz="2400" dirty="0"/>
          </a:p>
          <a:p>
            <a:pPr marL="342900" indent="-342900">
              <a:buAutoNum type="arabicPeriod"/>
            </a:pPr>
            <a:r>
              <a:rPr lang="en-US" altLang="zh-CN" sz="2400" dirty="0" err="1"/>
              <a:t>Deeplang</a:t>
            </a:r>
            <a:r>
              <a:rPr lang="zh-CN" altLang="en-US" sz="2400" dirty="0"/>
              <a:t> 特性提案</a:t>
            </a:r>
            <a:endParaRPr lang="en-US" altLang="zh-CN" sz="2400" dirty="0"/>
          </a:p>
          <a:p>
            <a:pPr marL="342900" indent="-342900">
              <a:buAutoNum type="arabicPeriod"/>
            </a:pPr>
            <a:endParaRPr lang="en-US" altLang="zh-CN" sz="2400" dirty="0"/>
          </a:p>
          <a:p>
            <a:pPr marL="342900" indent="-342900">
              <a:buAutoNum type="arabicPeriod"/>
            </a:pPr>
            <a:r>
              <a:rPr lang="en-US" sz="2400" dirty="0" err="1"/>
              <a:t>Deeplang</a:t>
            </a:r>
            <a:r>
              <a:rPr lang="zh-CN" altLang="en-US" sz="2400" dirty="0"/>
              <a:t> 工程实现</a:t>
            </a:r>
            <a:endParaRPr lang="en-US" altLang="zh-CN" sz="2400" dirty="0"/>
          </a:p>
          <a:p>
            <a:pPr marL="342900" indent="-342900">
              <a:buAutoNum type="arabicPeriod"/>
            </a:pPr>
            <a:endParaRPr lang="en-US" sz="2400" dirty="0"/>
          </a:p>
          <a:p>
            <a:pPr marL="342900" indent="-342900">
              <a:buAutoNum type="arabicPeriod"/>
            </a:pPr>
            <a:r>
              <a:rPr lang="zh-CN" altLang="en-US" sz="2400" dirty="0"/>
              <a:t>未来的方向</a:t>
            </a:r>
            <a:endParaRPr lang="en-US" sz="2400" dirty="0"/>
          </a:p>
        </p:txBody>
      </p:sp>
      <p:pic>
        <p:nvPicPr>
          <p:cNvPr id="3" name="Picture 2">
            <a:extLst>
              <a:ext uri="{FF2B5EF4-FFF2-40B4-BE49-F238E27FC236}">
                <a16:creationId xmlns:a16="http://schemas.microsoft.com/office/drawing/2014/main" id="{EF14F47D-133B-D440-AFB9-6D4768A85EF6}"/>
              </a:ext>
            </a:extLst>
          </p:cNvPr>
          <p:cNvPicPr>
            <a:picLocks noChangeAspect="1"/>
          </p:cNvPicPr>
          <p:nvPr/>
        </p:nvPicPr>
        <p:blipFill>
          <a:blip r:embed="rId2"/>
          <a:stretch>
            <a:fillRect/>
          </a:stretch>
        </p:blipFill>
        <p:spPr>
          <a:xfrm>
            <a:off x="0" y="0"/>
            <a:ext cx="3217594" cy="937299"/>
          </a:xfrm>
          <a:prstGeom prst="rect">
            <a:avLst/>
          </a:prstGeom>
        </p:spPr>
      </p:pic>
    </p:spTree>
    <p:extLst>
      <p:ext uri="{BB962C8B-B14F-4D97-AF65-F5344CB8AC3E}">
        <p14:creationId xmlns:p14="http://schemas.microsoft.com/office/powerpoint/2010/main" val="2058223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16AEE8D2-874E-EF49-924A-085AF626D1A4}"/>
              </a:ext>
            </a:extLst>
          </p:cNvPr>
          <p:cNvSpPr>
            <a:spLocks noGrp="1"/>
          </p:cNvSpPr>
          <p:nvPr>
            <p:ph type="body" sz="half" idx="2"/>
          </p:nvPr>
        </p:nvSpPr>
        <p:spPr>
          <a:xfrm>
            <a:off x="3363395" y="1615421"/>
            <a:ext cx="5457874" cy="796259"/>
          </a:xfrm>
        </p:spPr>
        <p:txBody>
          <a:bodyPr>
            <a:normAutofit/>
          </a:bodyPr>
          <a:lstStyle/>
          <a:p>
            <a:r>
              <a:rPr lang="zh-CN" altLang="en-US" dirty="0"/>
              <a:t>        </a:t>
            </a:r>
            <a:r>
              <a:rPr lang="en-US" dirty="0" err="1"/>
              <a:t>Deeplang</a:t>
            </a:r>
            <a:r>
              <a:rPr lang="zh-CN" altLang="en-US" dirty="0"/>
              <a:t>是由华为编程语言实验室与浙江大学竺可桢学院合作共建的语言设计与实现的开源课题。由华为实验室研究员指导，多所大学高低年级同学参与实践。</a:t>
            </a:r>
            <a:endParaRPr lang="en-US" dirty="0"/>
          </a:p>
        </p:txBody>
      </p:sp>
      <p:sp>
        <p:nvSpPr>
          <p:cNvPr id="5" name="TextBox 4">
            <a:extLst>
              <a:ext uri="{FF2B5EF4-FFF2-40B4-BE49-F238E27FC236}">
                <a16:creationId xmlns:a16="http://schemas.microsoft.com/office/drawing/2014/main" id="{BEB7CB10-B547-F247-9A99-28F412B240DB}"/>
              </a:ext>
            </a:extLst>
          </p:cNvPr>
          <p:cNvSpPr txBox="1"/>
          <p:nvPr/>
        </p:nvSpPr>
        <p:spPr>
          <a:xfrm>
            <a:off x="682949" y="2928806"/>
            <a:ext cx="1393928" cy="646331"/>
          </a:xfrm>
          <a:prstGeom prst="rect">
            <a:avLst/>
          </a:prstGeom>
          <a:noFill/>
        </p:spPr>
        <p:txBody>
          <a:bodyPr wrap="square" rtlCol="0">
            <a:spAutoFit/>
          </a:bodyPr>
          <a:lstStyle/>
          <a:p>
            <a:r>
              <a:rPr lang="en-US" altLang="zh-CN" dirty="0"/>
              <a:t>2020/4/29</a:t>
            </a:r>
            <a:r>
              <a:rPr lang="zh-CN" altLang="en-US" dirty="0"/>
              <a:t> 项目组 </a:t>
            </a:r>
            <a:r>
              <a:rPr lang="en-US" altLang="zh-CN" dirty="0" err="1"/>
              <a:t>init</a:t>
            </a:r>
            <a:endParaRPr lang="en-US" dirty="0"/>
          </a:p>
        </p:txBody>
      </p:sp>
      <p:sp>
        <p:nvSpPr>
          <p:cNvPr id="9" name="TextBox 8">
            <a:extLst>
              <a:ext uri="{FF2B5EF4-FFF2-40B4-BE49-F238E27FC236}">
                <a16:creationId xmlns:a16="http://schemas.microsoft.com/office/drawing/2014/main" id="{1801CD41-98CF-5842-9EAB-57C201401851}"/>
              </a:ext>
            </a:extLst>
          </p:cNvPr>
          <p:cNvSpPr txBox="1"/>
          <p:nvPr/>
        </p:nvSpPr>
        <p:spPr>
          <a:xfrm>
            <a:off x="2582479" y="3887408"/>
            <a:ext cx="1272989" cy="923330"/>
          </a:xfrm>
          <a:prstGeom prst="rect">
            <a:avLst/>
          </a:prstGeom>
          <a:noFill/>
        </p:spPr>
        <p:txBody>
          <a:bodyPr wrap="square" rtlCol="0">
            <a:spAutoFit/>
          </a:bodyPr>
          <a:lstStyle/>
          <a:p>
            <a:r>
              <a:rPr lang="en-US" altLang="zh-CN" dirty="0"/>
              <a:t>2020/5/07</a:t>
            </a:r>
            <a:r>
              <a:rPr lang="zh-CN" altLang="en-US" dirty="0"/>
              <a:t> 第一次</a:t>
            </a:r>
            <a:r>
              <a:rPr lang="en-US" altLang="zh-CN" dirty="0"/>
              <a:t>CCB</a:t>
            </a:r>
            <a:r>
              <a:rPr lang="zh-CN" altLang="en-US" dirty="0"/>
              <a:t>会议</a:t>
            </a:r>
            <a:endParaRPr lang="en-US" dirty="0"/>
          </a:p>
        </p:txBody>
      </p:sp>
      <p:sp>
        <p:nvSpPr>
          <p:cNvPr id="13" name="TextBox 12">
            <a:extLst>
              <a:ext uri="{FF2B5EF4-FFF2-40B4-BE49-F238E27FC236}">
                <a16:creationId xmlns:a16="http://schemas.microsoft.com/office/drawing/2014/main" id="{6B1EDED1-3A03-D848-9949-741CEAF679DC}"/>
              </a:ext>
            </a:extLst>
          </p:cNvPr>
          <p:cNvSpPr txBox="1"/>
          <p:nvPr/>
        </p:nvSpPr>
        <p:spPr>
          <a:xfrm>
            <a:off x="4814861" y="2920732"/>
            <a:ext cx="1349189" cy="646331"/>
          </a:xfrm>
          <a:prstGeom prst="rect">
            <a:avLst/>
          </a:prstGeom>
          <a:noFill/>
        </p:spPr>
        <p:txBody>
          <a:bodyPr wrap="square" rtlCol="0">
            <a:spAutoFit/>
          </a:bodyPr>
          <a:lstStyle/>
          <a:p>
            <a:r>
              <a:rPr lang="en-US" altLang="zh-CN" dirty="0"/>
              <a:t>2020/10/29</a:t>
            </a:r>
            <a:r>
              <a:rPr lang="zh-CN" altLang="en-US" dirty="0"/>
              <a:t>  </a:t>
            </a:r>
            <a:r>
              <a:rPr lang="en-US" altLang="zh-CN" dirty="0"/>
              <a:t>hello</a:t>
            </a:r>
            <a:r>
              <a:rPr lang="zh-CN" altLang="en-US" dirty="0"/>
              <a:t> </a:t>
            </a:r>
            <a:r>
              <a:rPr lang="en-US" altLang="zh-CN" dirty="0"/>
              <a:t>world</a:t>
            </a:r>
            <a:endParaRPr lang="en-US" dirty="0"/>
          </a:p>
        </p:txBody>
      </p:sp>
      <p:sp>
        <p:nvSpPr>
          <p:cNvPr id="18" name="TextBox 17">
            <a:extLst>
              <a:ext uri="{FF2B5EF4-FFF2-40B4-BE49-F238E27FC236}">
                <a16:creationId xmlns:a16="http://schemas.microsoft.com/office/drawing/2014/main" id="{A2629ADF-5BCC-2741-A984-8A8DB2C7C079}"/>
              </a:ext>
            </a:extLst>
          </p:cNvPr>
          <p:cNvSpPr txBox="1"/>
          <p:nvPr/>
        </p:nvSpPr>
        <p:spPr>
          <a:xfrm>
            <a:off x="8516469" y="2651807"/>
            <a:ext cx="1362636" cy="923330"/>
          </a:xfrm>
          <a:prstGeom prst="rect">
            <a:avLst/>
          </a:prstGeom>
          <a:noFill/>
        </p:spPr>
        <p:txBody>
          <a:bodyPr wrap="square" rtlCol="0">
            <a:spAutoFit/>
          </a:bodyPr>
          <a:lstStyle/>
          <a:p>
            <a:r>
              <a:rPr lang="en-US" altLang="zh-CN" dirty="0"/>
              <a:t>2020/12/05</a:t>
            </a:r>
            <a:r>
              <a:rPr lang="zh-CN" altLang="en-US" dirty="0"/>
              <a:t>  第一次公开报告</a:t>
            </a:r>
            <a:endParaRPr lang="en-US" dirty="0"/>
          </a:p>
        </p:txBody>
      </p:sp>
      <p:sp>
        <p:nvSpPr>
          <p:cNvPr id="6" name="Rectangle 5">
            <a:extLst>
              <a:ext uri="{FF2B5EF4-FFF2-40B4-BE49-F238E27FC236}">
                <a16:creationId xmlns:a16="http://schemas.microsoft.com/office/drawing/2014/main" id="{2B76D48C-F52D-B149-BE68-335DD54D33A8}"/>
              </a:ext>
            </a:extLst>
          </p:cNvPr>
          <p:cNvSpPr/>
          <p:nvPr/>
        </p:nvSpPr>
        <p:spPr>
          <a:xfrm>
            <a:off x="6515167" y="4515504"/>
            <a:ext cx="1713674" cy="307777"/>
          </a:xfrm>
          <a:prstGeom prst="rect">
            <a:avLst/>
          </a:prstGeom>
        </p:spPr>
        <p:txBody>
          <a:bodyPr wrap="none">
            <a:spAutoFit/>
          </a:bodyPr>
          <a:lstStyle/>
          <a:p>
            <a:r>
              <a:rPr lang="en-US" sz="1400" dirty="0">
                <a:hlinkClick r:id="rId2"/>
              </a:rPr>
              <a:t>http://deeplang.org/</a:t>
            </a:r>
            <a:endParaRPr lang="en-US" sz="1400" dirty="0"/>
          </a:p>
        </p:txBody>
      </p:sp>
      <p:pic>
        <p:nvPicPr>
          <p:cNvPr id="14" name="Picture 13">
            <a:extLst>
              <a:ext uri="{FF2B5EF4-FFF2-40B4-BE49-F238E27FC236}">
                <a16:creationId xmlns:a16="http://schemas.microsoft.com/office/drawing/2014/main" id="{163E967D-90F6-5E49-B081-DD7804913BC5}"/>
              </a:ext>
            </a:extLst>
          </p:cNvPr>
          <p:cNvPicPr>
            <a:picLocks noChangeAspect="1"/>
          </p:cNvPicPr>
          <p:nvPr/>
        </p:nvPicPr>
        <p:blipFill>
          <a:blip r:embed="rId3"/>
          <a:stretch>
            <a:fillRect/>
          </a:stretch>
        </p:blipFill>
        <p:spPr>
          <a:xfrm>
            <a:off x="0" y="0"/>
            <a:ext cx="3217594" cy="937299"/>
          </a:xfrm>
          <a:prstGeom prst="rect">
            <a:avLst/>
          </a:prstGeom>
        </p:spPr>
      </p:pic>
      <p:sp>
        <p:nvSpPr>
          <p:cNvPr id="3" name="Right Arrow 2">
            <a:extLst>
              <a:ext uri="{FF2B5EF4-FFF2-40B4-BE49-F238E27FC236}">
                <a16:creationId xmlns:a16="http://schemas.microsoft.com/office/drawing/2014/main" id="{56D76BB8-0A22-5343-912D-7A1E07F4BDD8}"/>
              </a:ext>
            </a:extLst>
          </p:cNvPr>
          <p:cNvSpPr/>
          <p:nvPr/>
        </p:nvSpPr>
        <p:spPr>
          <a:xfrm>
            <a:off x="682949" y="3558988"/>
            <a:ext cx="11087709" cy="318260"/>
          </a:xfrm>
          <a:prstGeom prst="rightArrow">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448FD77E-EC42-2948-B95E-A20B9FDB885D}"/>
              </a:ext>
            </a:extLst>
          </p:cNvPr>
          <p:cNvSpPr txBox="1"/>
          <p:nvPr/>
        </p:nvSpPr>
        <p:spPr>
          <a:xfrm>
            <a:off x="6690686" y="3887408"/>
            <a:ext cx="1362636" cy="646331"/>
          </a:xfrm>
          <a:prstGeom prst="rect">
            <a:avLst/>
          </a:prstGeom>
          <a:noFill/>
        </p:spPr>
        <p:txBody>
          <a:bodyPr wrap="square" rtlCol="0">
            <a:spAutoFit/>
          </a:bodyPr>
          <a:lstStyle/>
          <a:p>
            <a:r>
              <a:rPr lang="en-US" altLang="zh-CN" dirty="0"/>
              <a:t>2020/11/29</a:t>
            </a:r>
          </a:p>
          <a:p>
            <a:r>
              <a:rPr lang="zh-CN" altLang="en-US" dirty="0"/>
              <a:t>官网建立</a:t>
            </a:r>
            <a:endParaRPr lang="en-US" dirty="0"/>
          </a:p>
        </p:txBody>
      </p:sp>
      <p:sp>
        <p:nvSpPr>
          <p:cNvPr id="20" name="TextBox 19">
            <a:extLst>
              <a:ext uri="{FF2B5EF4-FFF2-40B4-BE49-F238E27FC236}">
                <a16:creationId xmlns:a16="http://schemas.microsoft.com/office/drawing/2014/main" id="{4369E577-5C4E-F449-95D1-2B59E6DA05C9}"/>
              </a:ext>
            </a:extLst>
          </p:cNvPr>
          <p:cNvSpPr txBox="1"/>
          <p:nvPr/>
        </p:nvSpPr>
        <p:spPr>
          <a:xfrm>
            <a:off x="10408022" y="3877248"/>
            <a:ext cx="1362636" cy="646331"/>
          </a:xfrm>
          <a:prstGeom prst="rect">
            <a:avLst/>
          </a:prstGeom>
          <a:noFill/>
        </p:spPr>
        <p:txBody>
          <a:bodyPr wrap="square" rtlCol="0">
            <a:spAutoFit/>
          </a:bodyPr>
          <a:lstStyle/>
          <a:p>
            <a:r>
              <a:rPr lang="en-US" altLang="zh-CN" dirty="0"/>
              <a:t>2021/</a:t>
            </a:r>
            <a:r>
              <a:rPr lang="zh-CN" altLang="en-US" dirty="0"/>
              <a:t>*</a:t>
            </a:r>
            <a:r>
              <a:rPr lang="en-US" altLang="zh-CN" dirty="0"/>
              <a:t>/</a:t>
            </a:r>
            <a:r>
              <a:rPr lang="zh-CN" altLang="en-US" dirty="0"/>
              <a:t>*</a:t>
            </a:r>
            <a:endParaRPr lang="en-US" altLang="zh-CN" dirty="0"/>
          </a:p>
          <a:p>
            <a:r>
              <a:rPr lang="en-US" altLang="zh-CN" dirty="0"/>
              <a:t>TODO</a:t>
            </a:r>
          </a:p>
        </p:txBody>
      </p:sp>
    </p:spTree>
    <p:extLst>
      <p:ext uri="{BB962C8B-B14F-4D97-AF65-F5344CB8AC3E}">
        <p14:creationId xmlns:p14="http://schemas.microsoft.com/office/powerpoint/2010/main" val="36213109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3D82555-68B1-1341-BB59-A881B19A3F8A}"/>
              </a:ext>
            </a:extLst>
          </p:cNvPr>
          <p:cNvSpPr txBox="1"/>
          <p:nvPr/>
        </p:nvSpPr>
        <p:spPr>
          <a:xfrm>
            <a:off x="1622612" y="1470212"/>
            <a:ext cx="4831976" cy="3416321"/>
          </a:xfrm>
          <a:prstGeom prst="rect">
            <a:avLst/>
          </a:prstGeom>
          <a:noFill/>
        </p:spPr>
        <p:txBody>
          <a:bodyPr wrap="square" rtlCol="0">
            <a:spAutoFit/>
          </a:bodyPr>
          <a:lstStyle/>
          <a:p>
            <a:pPr marL="342900" indent="-342900">
              <a:buAutoNum type="arabicPeriod"/>
            </a:pPr>
            <a:r>
              <a:rPr lang="zh-CN" altLang="en-US" sz="2400" dirty="0"/>
              <a:t>项目背景介绍</a:t>
            </a:r>
            <a:endParaRPr lang="en-US" altLang="zh-CN" sz="2400" dirty="0"/>
          </a:p>
          <a:p>
            <a:pPr marL="342900" indent="-342900">
              <a:buAutoNum type="arabicPeriod"/>
            </a:pPr>
            <a:endParaRPr lang="en-US" altLang="zh-CN" sz="2400" dirty="0"/>
          </a:p>
          <a:p>
            <a:pPr marL="342900" indent="-342900">
              <a:buAutoNum type="arabicPeriod"/>
            </a:pPr>
            <a:r>
              <a:rPr lang="en-US" altLang="zh-CN" sz="2400" dirty="0" err="1">
                <a:solidFill>
                  <a:srgbClr val="7030A0"/>
                </a:solidFill>
              </a:rPr>
              <a:t>Deeplang</a:t>
            </a:r>
            <a:r>
              <a:rPr lang="zh-CN" altLang="en-US" sz="2400" dirty="0">
                <a:solidFill>
                  <a:srgbClr val="7030A0"/>
                </a:solidFill>
              </a:rPr>
              <a:t> 设计目标</a:t>
            </a:r>
            <a:endParaRPr lang="en-US" altLang="zh-CN" sz="2400" dirty="0">
              <a:solidFill>
                <a:srgbClr val="7030A0"/>
              </a:solidFill>
            </a:endParaRPr>
          </a:p>
          <a:p>
            <a:pPr marL="342900" indent="-342900">
              <a:buAutoNum type="arabicPeriod"/>
            </a:pPr>
            <a:endParaRPr lang="en-US" altLang="zh-CN" sz="2400" dirty="0"/>
          </a:p>
          <a:p>
            <a:pPr marL="342900" indent="-342900">
              <a:buAutoNum type="arabicPeriod"/>
            </a:pPr>
            <a:r>
              <a:rPr lang="en-US" altLang="zh-CN" sz="2400" dirty="0" err="1"/>
              <a:t>Deeplang</a:t>
            </a:r>
            <a:r>
              <a:rPr lang="zh-CN" altLang="en-US" sz="2400" dirty="0"/>
              <a:t> 特性提案</a:t>
            </a:r>
            <a:endParaRPr lang="en-US" altLang="zh-CN" sz="2400" dirty="0"/>
          </a:p>
          <a:p>
            <a:pPr marL="342900" indent="-342900">
              <a:buAutoNum type="arabicPeriod"/>
            </a:pPr>
            <a:endParaRPr lang="en-US" altLang="zh-CN" sz="2400" dirty="0"/>
          </a:p>
          <a:p>
            <a:pPr marL="342900" indent="-342900">
              <a:buAutoNum type="arabicPeriod"/>
            </a:pPr>
            <a:r>
              <a:rPr lang="en-US" sz="2400" dirty="0" err="1"/>
              <a:t>Deeplang</a:t>
            </a:r>
            <a:r>
              <a:rPr lang="zh-CN" altLang="en-US" sz="2400" dirty="0"/>
              <a:t> 工程实现</a:t>
            </a:r>
            <a:endParaRPr lang="en-US" altLang="zh-CN" sz="2400" dirty="0"/>
          </a:p>
          <a:p>
            <a:pPr marL="342900" indent="-342900">
              <a:buAutoNum type="arabicPeriod"/>
            </a:pPr>
            <a:endParaRPr lang="en-US" sz="2400" dirty="0"/>
          </a:p>
          <a:p>
            <a:pPr marL="342900" indent="-342900">
              <a:buAutoNum type="arabicPeriod"/>
            </a:pPr>
            <a:r>
              <a:rPr lang="zh-CN" altLang="en-US" sz="2400" dirty="0"/>
              <a:t>未来的方向</a:t>
            </a:r>
            <a:endParaRPr lang="en-US" sz="2400" dirty="0"/>
          </a:p>
        </p:txBody>
      </p:sp>
      <p:pic>
        <p:nvPicPr>
          <p:cNvPr id="3" name="Picture 2">
            <a:extLst>
              <a:ext uri="{FF2B5EF4-FFF2-40B4-BE49-F238E27FC236}">
                <a16:creationId xmlns:a16="http://schemas.microsoft.com/office/drawing/2014/main" id="{EF14F47D-133B-D440-AFB9-6D4768A85EF6}"/>
              </a:ext>
            </a:extLst>
          </p:cNvPr>
          <p:cNvPicPr>
            <a:picLocks noChangeAspect="1"/>
          </p:cNvPicPr>
          <p:nvPr/>
        </p:nvPicPr>
        <p:blipFill>
          <a:blip r:embed="rId2"/>
          <a:stretch>
            <a:fillRect/>
          </a:stretch>
        </p:blipFill>
        <p:spPr>
          <a:xfrm>
            <a:off x="0" y="0"/>
            <a:ext cx="3217594" cy="937299"/>
          </a:xfrm>
          <a:prstGeom prst="rect">
            <a:avLst/>
          </a:prstGeom>
        </p:spPr>
      </p:pic>
      <p:grpSp>
        <p:nvGrpSpPr>
          <p:cNvPr id="17" name="Group 16">
            <a:extLst>
              <a:ext uri="{FF2B5EF4-FFF2-40B4-BE49-F238E27FC236}">
                <a16:creationId xmlns:a16="http://schemas.microsoft.com/office/drawing/2014/main" id="{543EE07D-6F1E-914A-96B9-E3543D242CC5}"/>
              </a:ext>
            </a:extLst>
          </p:cNvPr>
          <p:cNvGrpSpPr/>
          <p:nvPr/>
        </p:nvGrpSpPr>
        <p:grpSpPr>
          <a:xfrm>
            <a:off x="6253331" y="1064774"/>
            <a:ext cx="5111675" cy="4227195"/>
            <a:chOff x="6230471" y="753035"/>
            <a:chExt cx="5111675" cy="4227195"/>
          </a:xfrm>
        </p:grpSpPr>
        <p:sp>
          <p:nvSpPr>
            <p:cNvPr id="2" name="Oval 1">
              <a:extLst>
                <a:ext uri="{FF2B5EF4-FFF2-40B4-BE49-F238E27FC236}">
                  <a16:creationId xmlns:a16="http://schemas.microsoft.com/office/drawing/2014/main" id="{CB431A6E-3322-0A4B-90BF-DCF1545F5096}"/>
                </a:ext>
              </a:extLst>
            </p:cNvPr>
            <p:cNvSpPr/>
            <p:nvPr/>
          </p:nvSpPr>
          <p:spPr>
            <a:xfrm>
              <a:off x="6230471" y="753035"/>
              <a:ext cx="2886635" cy="3048000"/>
            </a:xfrm>
            <a:prstGeom prst="ellipse">
              <a:avLst/>
            </a:prstGeom>
            <a:solidFill>
              <a:srgbClr val="7030A0">
                <a:alpha val="13000"/>
              </a:srgb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7030A0"/>
                </a:solidFill>
              </a:endParaRPr>
            </a:p>
          </p:txBody>
        </p:sp>
        <p:sp>
          <p:nvSpPr>
            <p:cNvPr id="7" name="Oval 6">
              <a:extLst>
                <a:ext uri="{FF2B5EF4-FFF2-40B4-BE49-F238E27FC236}">
                  <a16:creationId xmlns:a16="http://schemas.microsoft.com/office/drawing/2014/main" id="{4CA986B5-DAAB-674A-AE4F-354646589C44}"/>
                </a:ext>
              </a:extLst>
            </p:cNvPr>
            <p:cNvSpPr/>
            <p:nvPr/>
          </p:nvSpPr>
          <p:spPr>
            <a:xfrm>
              <a:off x="7342991" y="1932230"/>
              <a:ext cx="2886635" cy="3048000"/>
            </a:xfrm>
            <a:prstGeom prst="ellipse">
              <a:avLst/>
            </a:prstGeom>
            <a:solidFill>
              <a:srgbClr val="7030A0">
                <a:alpha val="13000"/>
              </a:srgb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48FCF501-256F-B741-8680-66D3B9DE6BE6}"/>
                </a:ext>
              </a:extLst>
            </p:cNvPr>
            <p:cNvSpPr/>
            <p:nvPr/>
          </p:nvSpPr>
          <p:spPr>
            <a:xfrm>
              <a:off x="8455511" y="753035"/>
              <a:ext cx="2886635" cy="3048000"/>
            </a:xfrm>
            <a:prstGeom prst="ellipse">
              <a:avLst/>
            </a:prstGeom>
            <a:solidFill>
              <a:srgbClr val="7030A0">
                <a:alpha val="13000"/>
              </a:srgb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E238C5BB-FF0F-144A-B71C-D20BC201848C}"/>
                </a:ext>
              </a:extLst>
            </p:cNvPr>
            <p:cNvSpPr txBox="1"/>
            <p:nvPr/>
          </p:nvSpPr>
          <p:spPr>
            <a:xfrm>
              <a:off x="8225677" y="3836634"/>
              <a:ext cx="1121261" cy="369332"/>
            </a:xfrm>
            <a:prstGeom prst="rect">
              <a:avLst/>
            </a:prstGeom>
            <a:noFill/>
          </p:spPr>
          <p:txBody>
            <a:bodyPr wrap="square" rtlCol="0">
              <a:spAutoFit/>
            </a:bodyPr>
            <a:lstStyle/>
            <a:p>
              <a:r>
                <a:rPr lang="zh-CN" altLang="en-US" dirty="0"/>
                <a:t>语言核心</a:t>
              </a:r>
              <a:endParaRPr lang="en-US" dirty="0"/>
            </a:p>
          </p:txBody>
        </p:sp>
        <p:sp>
          <p:nvSpPr>
            <p:cNvPr id="14" name="TextBox 13">
              <a:extLst>
                <a:ext uri="{FF2B5EF4-FFF2-40B4-BE49-F238E27FC236}">
                  <a16:creationId xmlns:a16="http://schemas.microsoft.com/office/drawing/2014/main" id="{4FCF4BB4-4CEA-3541-90F2-1DE3602C2C37}"/>
                </a:ext>
              </a:extLst>
            </p:cNvPr>
            <p:cNvSpPr txBox="1"/>
            <p:nvPr/>
          </p:nvSpPr>
          <p:spPr>
            <a:xfrm>
              <a:off x="9941186" y="1715298"/>
              <a:ext cx="1121261" cy="369332"/>
            </a:xfrm>
            <a:prstGeom prst="rect">
              <a:avLst/>
            </a:prstGeom>
            <a:noFill/>
          </p:spPr>
          <p:txBody>
            <a:bodyPr wrap="square" rtlCol="0">
              <a:spAutoFit/>
            </a:bodyPr>
            <a:lstStyle/>
            <a:p>
              <a:r>
                <a:rPr lang="zh-CN" altLang="en-US" dirty="0"/>
                <a:t>实现</a:t>
              </a:r>
              <a:endParaRPr lang="en-US" dirty="0"/>
            </a:p>
          </p:txBody>
        </p:sp>
        <p:sp>
          <p:nvSpPr>
            <p:cNvPr id="15" name="TextBox 14">
              <a:extLst>
                <a:ext uri="{FF2B5EF4-FFF2-40B4-BE49-F238E27FC236}">
                  <a16:creationId xmlns:a16="http://schemas.microsoft.com/office/drawing/2014/main" id="{FA9447F9-EC62-6C4C-AED4-8E673E557B0E}"/>
                </a:ext>
              </a:extLst>
            </p:cNvPr>
            <p:cNvSpPr txBox="1"/>
            <p:nvPr/>
          </p:nvSpPr>
          <p:spPr>
            <a:xfrm>
              <a:off x="6934761" y="1715298"/>
              <a:ext cx="1121261" cy="369332"/>
            </a:xfrm>
            <a:prstGeom prst="rect">
              <a:avLst/>
            </a:prstGeom>
            <a:noFill/>
          </p:spPr>
          <p:txBody>
            <a:bodyPr wrap="square" rtlCol="0">
              <a:spAutoFit/>
            </a:bodyPr>
            <a:lstStyle/>
            <a:p>
              <a:r>
                <a:rPr lang="zh-CN" altLang="en-US" dirty="0"/>
                <a:t>生态</a:t>
              </a:r>
              <a:endParaRPr lang="en-US" dirty="0"/>
            </a:p>
          </p:txBody>
        </p:sp>
        <p:sp>
          <p:nvSpPr>
            <p:cNvPr id="16" name="TextBox 15">
              <a:extLst>
                <a:ext uri="{FF2B5EF4-FFF2-40B4-BE49-F238E27FC236}">
                  <a16:creationId xmlns:a16="http://schemas.microsoft.com/office/drawing/2014/main" id="{25A33954-3460-CA44-82C4-7C8A0BEACD91}"/>
                </a:ext>
              </a:extLst>
            </p:cNvPr>
            <p:cNvSpPr txBox="1"/>
            <p:nvPr/>
          </p:nvSpPr>
          <p:spPr>
            <a:xfrm>
              <a:off x="8572500" y="2084630"/>
              <a:ext cx="422910" cy="646331"/>
            </a:xfrm>
            <a:prstGeom prst="rect">
              <a:avLst/>
            </a:prstGeom>
            <a:noFill/>
          </p:spPr>
          <p:txBody>
            <a:bodyPr wrap="square" rtlCol="0">
              <a:spAutoFit/>
            </a:bodyPr>
            <a:lstStyle/>
            <a:p>
              <a:r>
                <a:rPr lang="zh-CN" altLang="en-US" dirty="0"/>
                <a:t>目标</a:t>
              </a:r>
              <a:endParaRPr lang="en-US" dirty="0"/>
            </a:p>
          </p:txBody>
        </p:sp>
      </p:grpSp>
    </p:spTree>
    <p:extLst>
      <p:ext uri="{BB962C8B-B14F-4D97-AF65-F5344CB8AC3E}">
        <p14:creationId xmlns:p14="http://schemas.microsoft.com/office/powerpoint/2010/main" val="22867141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CB248921-FD57-AD4E-9939-342A2C226895}"/>
              </a:ext>
            </a:extLst>
          </p:cNvPr>
          <p:cNvGrpSpPr/>
          <p:nvPr/>
        </p:nvGrpSpPr>
        <p:grpSpPr>
          <a:xfrm>
            <a:off x="519218" y="937299"/>
            <a:ext cx="5396752" cy="2416257"/>
            <a:chOff x="564777" y="386976"/>
            <a:chExt cx="5396752" cy="2416257"/>
          </a:xfrm>
        </p:grpSpPr>
        <p:pic>
          <p:nvPicPr>
            <p:cNvPr id="5" name="Picture 4">
              <a:extLst>
                <a:ext uri="{FF2B5EF4-FFF2-40B4-BE49-F238E27FC236}">
                  <a16:creationId xmlns:a16="http://schemas.microsoft.com/office/drawing/2014/main" id="{ABEF71AD-D4CE-CD4E-A7E4-82E97904A613}"/>
                </a:ext>
              </a:extLst>
            </p:cNvPr>
            <p:cNvPicPr>
              <a:picLocks noChangeAspect="1"/>
            </p:cNvPicPr>
            <p:nvPr/>
          </p:nvPicPr>
          <p:blipFill>
            <a:blip r:embed="rId2"/>
            <a:stretch>
              <a:fillRect/>
            </a:stretch>
          </p:blipFill>
          <p:spPr>
            <a:xfrm>
              <a:off x="2208211" y="386976"/>
              <a:ext cx="1485248" cy="1422400"/>
            </a:xfrm>
            <a:prstGeom prst="rect">
              <a:avLst/>
            </a:prstGeom>
          </p:spPr>
        </p:pic>
        <p:sp>
          <p:nvSpPr>
            <p:cNvPr id="7" name="TextBox 6">
              <a:extLst>
                <a:ext uri="{FF2B5EF4-FFF2-40B4-BE49-F238E27FC236}">
                  <a16:creationId xmlns:a16="http://schemas.microsoft.com/office/drawing/2014/main" id="{2856694C-2EE4-C644-9484-90BB86EEE7B4}"/>
                </a:ext>
              </a:extLst>
            </p:cNvPr>
            <p:cNvSpPr txBox="1"/>
            <p:nvPr/>
          </p:nvSpPr>
          <p:spPr>
            <a:xfrm>
              <a:off x="564777" y="1972236"/>
              <a:ext cx="5396752" cy="830997"/>
            </a:xfrm>
            <a:prstGeom prst="rect">
              <a:avLst/>
            </a:prstGeom>
            <a:noFill/>
          </p:spPr>
          <p:txBody>
            <a:bodyPr wrap="square" rtlCol="0">
              <a:spAutoFit/>
            </a:bodyPr>
            <a:lstStyle/>
            <a:p>
              <a:r>
                <a:rPr lang="en-US" sz="2400" dirty="0"/>
                <a:t>Empowering everyone to build reliable and efficient software.</a:t>
              </a:r>
            </a:p>
          </p:txBody>
        </p:sp>
      </p:grpSp>
      <p:grpSp>
        <p:nvGrpSpPr>
          <p:cNvPr id="14" name="Group 13">
            <a:extLst>
              <a:ext uri="{FF2B5EF4-FFF2-40B4-BE49-F238E27FC236}">
                <a16:creationId xmlns:a16="http://schemas.microsoft.com/office/drawing/2014/main" id="{CD4CF4E2-B5CF-2E40-B9D6-15A2332BDBA7}"/>
              </a:ext>
            </a:extLst>
          </p:cNvPr>
          <p:cNvGrpSpPr/>
          <p:nvPr/>
        </p:nvGrpSpPr>
        <p:grpSpPr>
          <a:xfrm>
            <a:off x="471358" y="3856471"/>
            <a:ext cx="4867835" cy="2802644"/>
            <a:chOff x="546847" y="3721848"/>
            <a:chExt cx="4867835" cy="2802644"/>
          </a:xfrm>
        </p:grpSpPr>
        <p:pic>
          <p:nvPicPr>
            <p:cNvPr id="9" name="Picture 8">
              <a:extLst>
                <a:ext uri="{FF2B5EF4-FFF2-40B4-BE49-F238E27FC236}">
                  <a16:creationId xmlns:a16="http://schemas.microsoft.com/office/drawing/2014/main" id="{2A0D260C-C05B-3240-8189-CE4D852AE616}"/>
                </a:ext>
              </a:extLst>
            </p:cNvPr>
            <p:cNvPicPr>
              <a:picLocks noChangeAspect="1"/>
            </p:cNvPicPr>
            <p:nvPr/>
          </p:nvPicPr>
          <p:blipFill>
            <a:blip r:embed="rId3"/>
            <a:stretch>
              <a:fillRect/>
            </a:stretch>
          </p:blipFill>
          <p:spPr>
            <a:xfrm>
              <a:off x="2190281" y="3721848"/>
              <a:ext cx="1485247" cy="1422400"/>
            </a:xfrm>
            <a:prstGeom prst="rect">
              <a:avLst/>
            </a:prstGeom>
          </p:spPr>
        </p:pic>
        <p:sp>
          <p:nvSpPr>
            <p:cNvPr id="12" name="TextBox 11">
              <a:extLst>
                <a:ext uri="{FF2B5EF4-FFF2-40B4-BE49-F238E27FC236}">
                  <a16:creationId xmlns:a16="http://schemas.microsoft.com/office/drawing/2014/main" id="{DB1895A8-E476-0941-88E5-70F664FC1178}"/>
                </a:ext>
              </a:extLst>
            </p:cNvPr>
            <p:cNvSpPr txBox="1"/>
            <p:nvPr/>
          </p:nvSpPr>
          <p:spPr>
            <a:xfrm>
              <a:off x="546847" y="5324163"/>
              <a:ext cx="4867835" cy="1200329"/>
            </a:xfrm>
            <a:prstGeom prst="rect">
              <a:avLst/>
            </a:prstGeom>
            <a:noFill/>
          </p:spPr>
          <p:txBody>
            <a:bodyPr wrap="square" rtlCol="0">
              <a:spAutoFit/>
            </a:bodyPr>
            <a:lstStyle/>
            <a:p>
              <a:r>
                <a:rPr lang="en-US" altLang="zh-CN" sz="2400" dirty="0"/>
                <a:t>T</a:t>
              </a:r>
              <a:r>
                <a:rPr lang="en-US" sz="2400" dirty="0"/>
                <a:t>here should be one—and preferably only one—obvious way to do it</a:t>
              </a:r>
            </a:p>
          </p:txBody>
        </p:sp>
      </p:grpSp>
      <p:grpSp>
        <p:nvGrpSpPr>
          <p:cNvPr id="20" name="Group 19">
            <a:extLst>
              <a:ext uri="{FF2B5EF4-FFF2-40B4-BE49-F238E27FC236}">
                <a16:creationId xmlns:a16="http://schemas.microsoft.com/office/drawing/2014/main" id="{B434764A-C9BF-5948-A0C5-6108453C6B06}"/>
              </a:ext>
            </a:extLst>
          </p:cNvPr>
          <p:cNvGrpSpPr/>
          <p:nvPr/>
        </p:nvGrpSpPr>
        <p:grpSpPr>
          <a:xfrm>
            <a:off x="5868989" y="976028"/>
            <a:ext cx="6323011" cy="2755086"/>
            <a:chOff x="5868989" y="448855"/>
            <a:chExt cx="6323011" cy="2755086"/>
          </a:xfrm>
        </p:grpSpPr>
        <p:pic>
          <p:nvPicPr>
            <p:cNvPr id="15" name="Picture 14">
              <a:extLst>
                <a:ext uri="{FF2B5EF4-FFF2-40B4-BE49-F238E27FC236}">
                  <a16:creationId xmlns:a16="http://schemas.microsoft.com/office/drawing/2014/main" id="{EF133D81-8BF7-D247-A6AB-FFF7CCD59460}"/>
                </a:ext>
              </a:extLst>
            </p:cNvPr>
            <p:cNvPicPr>
              <a:picLocks noChangeAspect="1"/>
            </p:cNvPicPr>
            <p:nvPr/>
          </p:nvPicPr>
          <p:blipFill>
            <a:blip r:embed="rId4"/>
            <a:stretch>
              <a:fillRect/>
            </a:stretch>
          </p:blipFill>
          <p:spPr>
            <a:xfrm>
              <a:off x="8216820" y="448855"/>
              <a:ext cx="1748296" cy="1405345"/>
            </a:xfrm>
            <a:prstGeom prst="rect">
              <a:avLst/>
            </a:prstGeom>
          </p:spPr>
        </p:pic>
        <p:sp>
          <p:nvSpPr>
            <p:cNvPr id="16" name="TextBox 15">
              <a:extLst>
                <a:ext uri="{FF2B5EF4-FFF2-40B4-BE49-F238E27FC236}">
                  <a16:creationId xmlns:a16="http://schemas.microsoft.com/office/drawing/2014/main" id="{C548BD0D-F70E-D04C-9AEB-326C394084E1}"/>
                </a:ext>
              </a:extLst>
            </p:cNvPr>
            <p:cNvSpPr txBox="1"/>
            <p:nvPr/>
          </p:nvSpPr>
          <p:spPr>
            <a:xfrm>
              <a:off x="5868989" y="2003612"/>
              <a:ext cx="6323011" cy="1200329"/>
            </a:xfrm>
            <a:prstGeom prst="rect">
              <a:avLst/>
            </a:prstGeom>
            <a:noFill/>
          </p:spPr>
          <p:txBody>
            <a:bodyPr wrap="square" rtlCol="0">
              <a:spAutoFit/>
            </a:bodyPr>
            <a:lstStyle/>
            <a:p>
              <a:r>
                <a:rPr lang="en-US" altLang="zh-CN" sz="2400" dirty="0"/>
                <a:t>C</a:t>
              </a:r>
              <a:r>
                <a:rPr lang="en-US" sz="2400" dirty="0"/>
                <a:t>ombine object-oriented and functional programming in one concise, high-level language.</a:t>
              </a:r>
            </a:p>
          </p:txBody>
        </p:sp>
      </p:grpSp>
      <p:pic>
        <p:nvPicPr>
          <p:cNvPr id="23" name="Picture 22">
            <a:extLst>
              <a:ext uri="{FF2B5EF4-FFF2-40B4-BE49-F238E27FC236}">
                <a16:creationId xmlns:a16="http://schemas.microsoft.com/office/drawing/2014/main" id="{610837E1-79A9-2144-BE34-1255A3101DCF}"/>
              </a:ext>
            </a:extLst>
          </p:cNvPr>
          <p:cNvPicPr>
            <a:picLocks noChangeAspect="1"/>
          </p:cNvPicPr>
          <p:nvPr/>
        </p:nvPicPr>
        <p:blipFill>
          <a:blip r:embed="rId5"/>
          <a:stretch>
            <a:fillRect/>
          </a:stretch>
        </p:blipFill>
        <p:spPr>
          <a:xfrm>
            <a:off x="8323538" y="3789977"/>
            <a:ext cx="1534859" cy="1408952"/>
          </a:xfrm>
          <a:prstGeom prst="rect">
            <a:avLst/>
          </a:prstGeom>
        </p:spPr>
      </p:pic>
      <p:sp>
        <p:nvSpPr>
          <p:cNvPr id="24" name="TextBox 23">
            <a:extLst>
              <a:ext uri="{FF2B5EF4-FFF2-40B4-BE49-F238E27FC236}">
                <a16:creationId xmlns:a16="http://schemas.microsoft.com/office/drawing/2014/main" id="{1F128DDF-CDCF-5E40-8509-54A339D5C02C}"/>
              </a:ext>
            </a:extLst>
          </p:cNvPr>
          <p:cNvSpPr txBox="1"/>
          <p:nvPr/>
        </p:nvSpPr>
        <p:spPr>
          <a:xfrm>
            <a:off x="7322938" y="5458786"/>
            <a:ext cx="3536057" cy="461665"/>
          </a:xfrm>
          <a:prstGeom prst="rect">
            <a:avLst/>
          </a:prstGeom>
          <a:noFill/>
        </p:spPr>
        <p:txBody>
          <a:bodyPr wrap="square" rtlCol="0">
            <a:spAutoFit/>
          </a:bodyPr>
          <a:lstStyle/>
          <a:p>
            <a:r>
              <a:rPr lang="en-US" altLang="zh-CN" sz="2400" dirty="0"/>
              <a:t>More</a:t>
            </a:r>
            <a:r>
              <a:rPr lang="zh-CN" altLang="en-US" sz="2400" dirty="0"/>
              <a:t> </a:t>
            </a:r>
            <a:r>
              <a:rPr lang="en-US" altLang="zh-CN" sz="2400" dirty="0"/>
              <a:t>easy</a:t>
            </a:r>
            <a:r>
              <a:rPr lang="zh-CN" altLang="en-US" sz="2400" dirty="0"/>
              <a:t> </a:t>
            </a:r>
            <a:r>
              <a:rPr lang="en-US" altLang="zh-CN" sz="2400" dirty="0"/>
              <a:t>and</a:t>
            </a:r>
            <a:r>
              <a:rPr lang="zh-CN" altLang="en-US" sz="2400" dirty="0"/>
              <a:t> </a:t>
            </a:r>
            <a:r>
              <a:rPr lang="en-US" altLang="zh-CN" sz="2400" dirty="0"/>
              <a:t>more</a:t>
            </a:r>
            <a:r>
              <a:rPr lang="zh-CN" altLang="en-US" sz="2400" dirty="0"/>
              <a:t> </a:t>
            </a:r>
            <a:r>
              <a:rPr lang="en-US" altLang="zh-CN" sz="2400" dirty="0"/>
              <a:t>safe.</a:t>
            </a:r>
            <a:endParaRPr lang="en-US" sz="2400" dirty="0"/>
          </a:p>
        </p:txBody>
      </p:sp>
      <p:pic>
        <p:nvPicPr>
          <p:cNvPr id="13" name="Picture 12">
            <a:extLst>
              <a:ext uri="{FF2B5EF4-FFF2-40B4-BE49-F238E27FC236}">
                <a16:creationId xmlns:a16="http://schemas.microsoft.com/office/drawing/2014/main" id="{7FC5D130-FFAF-0C40-A06B-F091CC37B4D0}"/>
              </a:ext>
            </a:extLst>
          </p:cNvPr>
          <p:cNvPicPr>
            <a:picLocks noChangeAspect="1"/>
          </p:cNvPicPr>
          <p:nvPr/>
        </p:nvPicPr>
        <p:blipFill>
          <a:blip r:embed="rId6"/>
          <a:stretch>
            <a:fillRect/>
          </a:stretch>
        </p:blipFill>
        <p:spPr>
          <a:xfrm>
            <a:off x="0" y="0"/>
            <a:ext cx="3217594" cy="937299"/>
          </a:xfrm>
          <a:prstGeom prst="rect">
            <a:avLst/>
          </a:prstGeom>
        </p:spPr>
      </p:pic>
    </p:spTree>
    <p:extLst>
      <p:ext uri="{BB962C8B-B14F-4D97-AF65-F5344CB8AC3E}">
        <p14:creationId xmlns:p14="http://schemas.microsoft.com/office/powerpoint/2010/main" val="2314472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3D82555-68B1-1341-BB59-A881B19A3F8A}"/>
              </a:ext>
            </a:extLst>
          </p:cNvPr>
          <p:cNvSpPr txBox="1"/>
          <p:nvPr/>
        </p:nvSpPr>
        <p:spPr>
          <a:xfrm>
            <a:off x="1622612" y="1470212"/>
            <a:ext cx="4831976" cy="3416321"/>
          </a:xfrm>
          <a:prstGeom prst="rect">
            <a:avLst/>
          </a:prstGeom>
          <a:noFill/>
        </p:spPr>
        <p:txBody>
          <a:bodyPr wrap="square" rtlCol="0">
            <a:spAutoFit/>
          </a:bodyPr>
          <a:lstStyle/>
          <a:p>
            <a:pPr marL="342900" indent="-342900">
              <a:buAutoNum type="arabicPeriod"/>
            </a:pPr>
            <a:r>
              <a:rPr lang="zh-CN" altLang="en-US" sz="2400" dirty="0"/>
              <a:t>项目背景介绍</a:t>
            </a:r>
            <a:endParaRPr lang="en-US" altLang="zh-CN" sz="2400" dirty="0"/>
          </a:p>
          <a:p>
            <a:pPr marL="342900" indent="-342900">
              <a:buAutoNum type="arabicPeriod"/>
            </a:pPr>
            <a:endParaRPr lang="en-US" altLang="zh-CN" sz="2400" dirty="0"/>
          </a:p>
          <a:p>
            <a:pPr marL="342900" indent="-342900">
              <a:buAutoNum type="arabicPeriod"/>
            </a:pPr>
            <a:r>
              <a:rPr lang="en-US" altLang="zh-CN" sz="2400" dirty="0" err="1"/>
              <a:t>Deeplang</a:t>
            </a:r>
            <a:r>
              <a:rPr lang="zh-CN" altLang="en-US" sz="2400" dirty="0"/>
              <a:t> 设计目标</a:t>
            </a:r>
            <a:endParaRPr lang="en-US" altLang="zh-CN" sz="2400" dirty="0"/>
          </a:p>
          <a:p>
            <a:pPr marL="342900" indent="-342900">
              <a:buAutoNum type="arabicPeriod"/>
            </a:pPr>
            <a:endParaRPr lang="en-US" altLang="zh-CN" sz="2400" dirty="0"/>
          </a:p>
          <a:p>
            <a:pPr marL="342900" indent="-342900">
              <a:buAutoNum type="arabicPeriod"/>
            </a:pPr>
            <a:r>
              <a:rPr lang="en-US" altLang="zh-CN" sz="2400" dirty="0" err="1">
                <a:solidFill>
                  <a:srgbClr val="7030A0"/>
                </a:solidFill>
              </a:rPr>
              <a:t>Deeplang</a:t>
            </a:r>
            <a:r>
              <a:rPr lang="zh-CN" altLang="en-US" sz="2400" dirty="0">
                <a:solidFill>
                  <a:srgbClr val="7030A0"/>
                </a:solidFill>
              </a:rPr>
              <a:t> 特性提案</a:t>
            </a:r>
            <a:endParaRPr lang="en-US" altLang="zh-CN" sz="2400" dirty="0">
              <a:solidFill>
                <a:srgbClr val="7030A0"/>
              </a:solidFill>
            </a:endParaRPr>
          </a:p>
          <a:p>
            <a:pPr marL="342900" indent="-342900">
              <a:buAutoNum type="arabicPeriod"/>
            </a:pPr>
            <a:endParaRPr lang="en-US" altLang="zh-CN" sz="2400" dirty="0"/>
          </a:p>
          <a:p>
            <a:pPr marL="342900" indent="-342900">
              <a:buAutoNum type="arabicPeriod"/>
            </a:pPr>
            <a:r>
              <a:rPr lang="en-US" sz="2400" dirty="0" err="1"/>
              <a:t>Deeplang</a:t>
            </a:r>
            <a:r>
              <a:rPr lang="zh-CN" altLang="en-US" sz="2400" dirty="0"/>
              <a:t> 工程实现</a:t>
            </a:r>
            <a:endParaRPr lang="en-US" altLang="zh-CN" sz="2400" dirty="0"/>
          </a:p>
          <a:p>
            <a:pPr marL="342900" indent="-342900">
              <a:buAutoNum type="arabicPeriod"/>
            </a:pPr>
            <a:endParaRPr lang="en-US" sz="2400" dirty="0"/>
          </a:p>
          <a:p>
            <a:pPr marL="342900" indent="-342900">
              <a:buAutoNum type="arabicPeriod"/>
            </a:pPr>
            <a:r>
              <a:rPr lang="zh-CN" altLang="en-US" sz="2400" dirty="0"/>
              <a:t>未来的方向</a:t>
            </a:r>
            <a:endParaRPr lang="en-US" sz="2400" dirty="0"/>
          </a:p>
        </p:txBody>
      </p:sp>
      <p:pic>
        <p:nvPicPr>
          <p:cNvPr id="3" name="Picture 2">
            <a:extLst>
              <a:ext uri="{FF2B5EF4-FFF2-40B4-BE49-F238E27FC236}">
                <a16:creationId xmlns:a16="http://schemas.microsoft.com/office/drawing/2014/main" id="{EF14F47D-133B-D440-AFB9-6D4768A85EF6}"/>
              </a:ext>
            </a:extLst>
          </p:cNvPr>
          <p:cNvPicPr>
            <a:picLocks noChangeAspect="1"/>
          </p:cNvPicPr>
          <p:nvPr/>
        </p:nvPicPr>
        <p:blipFill>
          <a:blip r:embed="rId2"/>
          <a:stretch>
            <a:fillRect/>
          </a:stretch>
        </p:blipFill>
        <p:spPr>
          <a:xfrm>
            <a:off x="0" y="0"/>
            <a:ext cx="3217594" cy="937299"/>
          </a:xfrm>
          <a:prstGeom prst="rect">
            <a:avLst/>
          </a:prstGeom>
        </p:spPr>
      </p:pic>
    </p:spTree>
    <p:extLst>
      <p:ext uri="{BB962C8B-B14F-4D97-AF65-F5344CB8AC3E}">
        <p14:creationId xmlns:p14="http://schemas.microsoft.com/office/powerpoint/2010/main" val="40345843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A58894-41E3-0D40-86E6-6CADA74AA00C}"/>
              </a:ext>
            </a:extLst>
          </p:cNvPr>
          <p:cNvSpPr>
            <a:spLocks noGrp="1"/>
          </p:cNvSpPr>
          <p:nvPr>
            <p:ph type="title"/>
          </p:nvPr>
        </p:nvSpPr>
        <p:spPr>
          <a:xfrm>
            <a:off x="1134342" y="1386299"/>
            <a:ext cx="1909767" cy="478723"/>
          </a:xfrm>
        </p:spPr>
        <p:txBody>
          <a:bodyPr>
            <a:normAutofit fontScale="90000"/>
          </a:bodyPr>
          <a:lstStyle/>
          <a:p>
            <a:r>
              <a:rPr lang="zh-CN" altLang="en-US" dirty="0"/>
              <a:t>安全区域</a:t>
            </a:r>
            <a:endParaRPr lang="en-US" dirty="0"/>
          </a:p>
        </p:txBody>
      </p:sp>
      <p:sp>
        <p:nvSpPr>
          <p:cNvPr id="4" name="Text Placeholder 3">
            <a:extLst>
              <a:ext uri="{FF2B5EF4-FFF2-40B4-BE49-F238E27FC236}">
                <a16:creationId xmlns:a16="http://schemas.microsoft.com/office/drawing/2014/main" id="{AFFB222B-E75A-0249-99A9-7AEE5C41D1F9}"/>
              </a:ext>
            </a:extLst>
          </p:cNvPr>
          <p:cNvSpPr>
            <a:spLocks noGrp="1"/>
          </p:cNvSpPr>
          <p:nvPr>
            <p:ph type="body" sz="half" idx="2"/>
          </p:nvPr>
        </p:nvSpPr>
        <p:spPr>
          <a:xfrm>
            <a:off x="314666" y="1981318"/>
            <a:ext cx="3578706" cy="934566"/>
          </a:xfrm>
        </p:spPr>
        <p:txBody>
          <a:bodyPr/>
          <a:lstStyle/>
          <a:p>
            <a:r>
              <a:rPr lang="zh-CN" altLang="en-US" sz="2400" dirty="0">
                <a:solidFill>
                  <a:schemeClr val="tx1"/>
                </a:solidFill>
              </a:rPr>
              <a:t>     </a:t>
            </a:r>
            <a:r>
              <a:rPr lang="en-US" altLang="zh-CN" sz="2400" dirty="0">
                <a:solidFill>
                  <a:schemeClr val="tx1"/>
                </a:solidFill>
              </a:rPr>
              <a:t>Rust</a:t>
            </a:r>
            <a:r>
              <a:rPr lang="zh-CN" altLang="en-US" sz="2400" dirty="0">
                <a:solidFill>
                  <a:schemeClr val="tx1"/>
                </a:solidFill>
              </a:rPr>
              <a:t>的内存安全</a:t>
            </a:r>
            <a:r>
              <a:rPr lang="zh-CN" altLang="en-US" sz="2400" dirty="0"/>
              <a:t>学习曲线非常陡峭</a:t>
            </a:r>
            <a:endParaRPr lang="en-US" sz="2400" dirty="0">
              <a:solidFill>
                <a:schemeClr val="tx1"/>
              </a:solidFill>
            </a:endParaRPr>
          </a:p>
        </p:txBody>
      </p:sp>
      <p:pic>
        <p:nvPicPr>
          <p:cNvPr id="5" name="Picture 4">
            <a:extLst>
              <a:ext uri="{FF2B5EF4-FFF2-40B4-BE49-F238E27FC236}">
                <a16:creationId xmlns:a16="http://schemas.microsoft.com/office/drawing/2014/main" id="{03B8D329-405F-294B-BC88-DE62373B0F6F}"/>
              </a:ext>
            </a:extLst>
          </p:cNvPr>
          <p:cNvPicPr>
            <a:picLocks noChangeAspect="1"/>
          </p:cNvPicPr>
          <p:nvPr/>
        </p:nvPicPr>
        <p:blipFill>
          <a:blip r:embed="rId2"/>
          <a:stretch>
            <a:fillRect/>
          </a:stretch>
        </p:blipFill>
        <p:spPr>
          <a:xfrm>
            <a:off x="5084129" y="937299"/>
            <a:ext cx="6799336" cy="1978585"/>
          </a:xfrm>
          <a:prstGeom prst="rect">
            <a:avLst/>
          </a:prstGeom>
        </p:spPr>
      </p:pic>
      <p:pic>
        <p:nvPicPr>
          <p:cNvPr id="8" name="Picture 7">
            <a:extLst>
              <a:ext uri="{FF2B5EF4-FFF2-40B4-BE49-F238E27FC236}">
                <a16:creationId xmlns:a16="http://schemas.microsoft.com/office/drawing/2014/main" id="{397E19C4-C7AC-D94D-8428-D174E2126371}"/>
              </a:ext>
            </a:extLst>
          </p:cNvPr>
          <p:cNvPicPr>
            <a:picLocks noChangeAspect="1"/>
          </p:cNvPicPr>
          <p:nvPr/>
        </p:nvPicPr>
        <p:blipFill>
          <a:blip r:embed="rId3"/>
          <a:stretch>
            <a:fillRect/>
          </a:stretch>
        </p:blipFill>
        <p:spPr>
          <a:xfrm>
            <a:off x="5084129" y="3708028"/>
            <a:ext cx="5676900" cy="1790700"/>
          </a:xfrm>
          <a:prstGeom prst="rect">
            <a:avLst/>
          </a:prstGeom>
        </p:spPr>
      </p:pic>
      <p:sp>
        <p:nvSpPr>
          <p:cNvPr id="10" name="Left Brace 9">
            <a:extLst>
              <a:ext uri="{FF2B5EF4-FFF2-40B4-BE49-F238E27FC236}">
                <a16:creationId xmlns:a16="http://schemas.microsoft.com/office/drawing/2014/main" id="{5D2C9133-971F-1C4B-8EB4-DFE5C5DDD0B7}"/>
              </a:ext>
            </a:extLst>
          </p:cNvPr>
          <p:cNvSpPr/>
          <p:nvPr/>
        </p:nvSpPr>
        <p:spPr>
          <a:xfrm>
            <a:off x="3639671" y="3792071"/>
            <a:ext cx="1165411" cy="645458"/>
          </a:xfrm>
          <a:prstGeom prst="leftBrace">
            <a:avLst/>
          </a:prstGeom>
          <a:ln>
            <a:solidFill>
              <a:srgbClr val="7030A0"/>
            </a:solidFill>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a:p>
        </p:txBody>
      </p:sp>
      <p:sp>
        <p:nvSpPr>
          <p:cNvPr id="11" name="TextBox 10">
            <a:extLst>
              <a:ext uri="{FF2B5EF4-FFF2-40B4-BE49-F238E27FC236}">
                <a16:creationId xmlns:a16="http://schemas.microsoft.com/office/drawing/2014/main" id="{E23AACCA-BF74-D344-9907-3D34EF707B3B}"/>
              </a:ext>
            </a:extLst>
          </p:cNvPr>
          <p:cNvSpPr txBox="1"/>
          <p:nvPr/>
        </p:nvSpPr>
        <p:spPr>
          <a:xfrm>
            <a:off x="2593692" y="3930134"/>
            <a:ext cx="1045978" cy="369332"/>
          </a:xfrm>
          <a:prstGeom prst="rect">
            <a:avLst/>
          </a:prstGeom>
          <a:noFill/>
        </p:spPr>
        <p:txBody>
          <a:bodyPr wrap="square" rtlCol="0">
            <a:spAutoFit/>
          </a:bodyPr>
          <a:lstStyle/>
          <a:p>
            <a:r>
              <a:rPr lang="en-US" altLang="zh-CN" dirty="0"/>
              <a:t>Expert</a:t>
            </a:r>
            <a:r>
              <a:rPr lang="zh-CN" altLang="en-US" dirty="0"/>
              <a:t> </a:t>
            </a:r>
            <a:endParaRPr lang="en-US" dirty="0"/>
          </a:p>
        </p:txBody>
      </p:sp>
      <p:sp>
        <p:nvSpPr>
          <p:cNvPr id="13" name="Left Brace 12">
            <a:extLst>
              <a:ext uri="{FF2B5EF4-FFF2-40B4-BE49-F238E27FC236}">
                <a16:creationId xmlns:a16="http://schemas.microsoft.com/office/drawing/2014/main" id="{37FAACB9-69F5-8948-9F0D-4875D39FEE1C}"/>
              </a:ext>
            </a:extLst>
          </p:cNvPr>
          <p:cNvSpPr/>
          <p:nvPr/>
        </p:nvSpPr>
        <p:spPr>
          <a:xfrm>
            <a:off x="3639670" y="4778189"/>
            <a:ext cx="1165411" cy="645458"/>
          </a:xfrm>
          <a:prstGeom prst="leftBrace">
            <a:avLst/>
          </a:prstGeom>
          <a:ln>
            <a:solidFill>
              <a:srgbClr val="7030A0"/>
            </a:solidFill>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a:p>
        </p:txBody>
      </p:sp>
      <p:sp>
        <p:nvSpPr>
          <p:cNvPr id="14" name="TextBox 13">
            <a:extLst>
              <a:ext uri="{FF2B5EF4-FFF2-40B4-BE49-F238E27FC236}">
                <a16:creationId xmlns:a16="http://schemas.microsoft.com/office/drawing/2014/main" id="{24787C04-388B-D244-A255-9D61D99BB604}"/>
              </a:ext>
            </a:extLst>
          </p:cNvPr>
          <p:cNvSpPr txBox="1"/>
          <p:nvPr/>
        </p:nvSpPr>
        <p:spPr>
          <a:xfrm>
            <a:off x="1471146" y="4916252"/>
            <a:ext cx="2168524" cy="369332"/>
          </a:xfrm>
          <a:prstGeom prst="rect">
            <a:avLst/>
          </a:prstGeom>
          <a:noFill/>
        </p:spPr>
        <p:txBody>
          <a:bodyPr wrap="square" rtlCol="0">
            <a:spAutoFit/>
          </a:bodyPr>
          <a:lstStyle/>
          <a:p>
            <a:r>
              <a:rPr lang="en-US" altLang="zh-CN" dirty="0"/>
              <a:t>Domain</a:t>
            </a:r>
            <a:r>
              <a:rPr lang="zh-CN" altLang="en-US" dirty="0"/>
              <a:t> </a:t>
            </a:r>
            <a:r>
              <a:rPr lang="en-US" altLang="zh-CN" dirty="0"/>
              <a:t>developer</a:t>
            </a:r>
            <a:r>
              <a:rPr lang="zh-CN" altLang="en-US" dirty="0"/>
              <a:t> </a:t>
            </a:r>
            <a:endParaRPr lang="en-US" dirty="0"/>
          </a:p>
        </p:txBody>
      </p:sp>
      <p:pic>
        <p:nvPicPr>
          <p:cNvPr id="12" name="Picture 11">
            <a:extLst>
              <a:ext uri="{FF2B5EF4-FFF2-40B4-BE49-F238E27FC236}">
                <a16:creationId xmlns:a16="http://schemas.microsoft.com/office/drawing/2014/main" id="{E0923F59-8395-DC48-82AA-A48EB5EA4607}"/>
              </a:ext>
            </a:extLst>
          </p:cNvPr>
          <p:cNvPicPr>
            <a:picLocks noChangeAspect="1"/>
          </p:cNvPicPr>
          <p:nvPr/>
        </p:nvPicPr>
        <p:blipFill>
          <a:blip r:embed="rId4"/>
          <a:stretch>
            <a:fillRect/>
          </a:stretch>
        </p:blipFill>
        <p:spPr>
          <a:xfrm>
            <a:off x="0" y="0"/>
            <a:ext cx="3217594" cy="937299"/>
          </a:xfrm>
          <a:prstGeom prst="rect">
            <a:avLst/>
          </a:prstGeom>
        </p:spPr>
      </p:pic>
    </p:spTree>
    <p:extLst>
      <p:ext uri="{BB962C8B-B14F-4D97-AF65-F5344CB8AC3E}">
        <p14:creationId xmlns:p14="http://schemas.microsoft.com/office/powerpoint/2010/main" val="10915500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8B615E-41AE-A349-86E5-AF6625367889}"/>
              </a:ext>
            </a:extLst>
          </p:cNvPr>
          <p:cNvSpPr>
            <a:spLocks noGrp="1"/>
          </p:cNvSpPr>
          <p:nvPr>
            <p:ph type="title"/>
          </p:nvPr>
        </p:nvSpPr>
        <p:spPr>
          <a:xfrm>
            <a:off x="625270" y="2680447"/>
            <a:ext cx="2691672" cy="610090"/>
          </a:xfrm>
        </p:spPr>
        <p:txBody>
          <a:bodyPr/>
          <a:lstStyle/>
          <a:p>
            <a:r>
              <a:rPr lang="zh-CN" altLang="en-US" dirty="0"/>
              <a:t>代数数据类型</a:t>
            </a:r>
            <a:endParaRPr lang="en-US" dirty="0"/>
          </a:p>
        </p:txBody>
      </p:sp>
      <p:sp>
        <p:nvSpPr>
          <p:cNvPr id="8" name="Left Brace 7">
            <a:extLst>
              <a:ext uri="{FF2B5EF4-FFF2-40B4-BE49-F238E27FC236}">
                <a16:creationId xmlns:a16="http://schemas.microsoft.com/office/drawing/2014/main" id="{1F1ABA30-67C0-4F43-9E14-658567E90876}"/>
              </a:ext>
            </a:extLst>
          </p:cNvPr>
          <p:cNvSpPr/>
          <p:nvPr/>
        </p:nvSpPr>
        <p:spPr>
          <a:xfrm>
            <a:off x="5056094" y="154642"/>
            <a:ext cx="1165411" cy="645458"/>
          </a:xfrm>
          <a:prstGeom prst="leftBrace">
            <a:avLst/>
          </a:prstGeom>
          <a:ln>
            <a:solidFill>
              <a:srgbClr val="7030A0"/>
            </a:solidFill>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a:p>
        </p:txBody>
      </p:sp>
      <p:sp>
        <p:nvSpPr>
          <p:cNvPr id="9" name="Left Brace 8">
            <a:extLst>
              <a:ext uri="{FF2B5EF4-FFF2-40B4-BE49-F238E27FC236}">
                <a16:creationId xmlns:a16="http://schemas.microsoft.com/office/drawing/2014/main" id="{BCD2FB83-2969-1A47-BC3D-A24516FCEBE8}"/>
              </a:ext>
            </a:extLst>
          </p:cNvPr>
          <p:cNvSpPr/>
          <p:nvPr/>
        </p:nvSpPr>
        <p:spPr>
          <a:xfrm>
            <a:off x="5056094" y="1183341"/>
            <a:ext cx="1165411" cy="761999"/>
          </a:xfrm>
          <a:prstGeom prst="leftBrace">
            <a:avLst/>
          </a:prstGeom>
          <a:ln>
            <a:solidFill>
              <a:srgbClr val="7030A0"/>
            </a:solidFill>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a:p>
        </p:txBody>
      </p:sp>
      <p:sp>
        <p:nvSpPr>
          <p:cNvPr id="10" name="Left Brace 9">
            <a:extLst>
              <a:ext uri="{FF2B5EF4-FFF2-40B4-BE49-F238E27FC236}">
                <a16:creationId xmlns:a16="http://schemas.microsoft.com/office/drawing/2014/main" id="{B88D1854-FC09-D547-A80D-134754A8F953}"/>
              </a:ext>
            </a:extLst>
          </p:cNvPr>
          <p:cNvSpPr/>
          <p:nvPr/>
        </p:nvSpPr>
        <p:spPr>
          <a:xfrm>
            <a:off x="5056093" y="2328581"/>
            <a:ext cx="1165411" cy="4036360"/>
          </a:xfrm>
          <a:prstGeom prst="leftBrace">
            <a:avLst/>
          </a:prstGeom>
          <a:ln>
            <a:solidFill>
              <a:srgbClr val="7030A0"/>
            </a:solidFill>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a:p>
        </p:txBody>
      </p:sp>
      <p:sp>
        <p:nvSpPr>
          <p:cNvPr id="11" name="TextBox 10">
            <a:extLst>
              <a:ext uri="{FF2B5EF4-FFF2-40B4-BE49-F238E27FC236}">
                <a16:creationId xmlns:a16="http://schemas.microsoft.com/office/drawing/2014/main" id="{A78F690C-31D5-A244-BFEA-1BFB19CF0187}"/>
              </a:ext>
            </a:extLst>
          </p:cNvPr>
          <p:cNvSpPr txBox="1"/>
          <p:nvPr/>
        </p:nvSpPr>
        <p:spPr>
          <a:xfrm>
            <a:off x="4116811" y="292705"/>
            <a:ext cx="751587" cy="369332"/>
          </a:xfrm>
          <a:prstGeom prst="rect">
            <a:avLst/>
          </a:prstGeom>
          <a:noFill/>
        </p:spPr>
        <p:txBody>
          <a:bodyPr wrap="square" rtlCol="0">
            <a:spAutoFit/>
          </a:bodyPr>
          <a:lstStyle/>
          <a:p>
            <a:r>
              <a:rPr lang="en-US" altLang="zh-CN" dirty="0"/>
              <a:t>trait</a:t>
            </a:r>
            <a:endParaRPr lang="en-US" dirty="0"/>
          </a:p>
        </p:txBody>
      </p:sp>
      <p:sp>
        <p:nvSpPr>
          <p:cNvPr id="12" name="TextBox 11">
            <a:extLst>
              <a:ext uri="{FF2B5EF4-FFF2-40B4-BE49-F238E27FC236}">
                <a16:creationId xmlns:a16="http://schemas.microsoft.com/office/drawing/2014/main" id="{633940E9-72A0-BE4C-B3A0-49BFDB32CB49}"/>
              </a:ext>
            </a:extLst>
          </p:cNvPr>
          <p:cNvSpPr txBox="1"/>
          <p:nvPr/>
        </p:nvSpPr>
        <p:spPr>
          <a:xfrm>
            <a:off x="3654705" y="1358153"/>
            <a:ext cx="1334293" cy="369332"/>
          </a:xfrm>
          <a:prstGeom prst="rect">
            <a:avLst/>
          </a:prstGeom>
          <a:noFill/>
        </p:spPr>
        <p:txBody>
          <a:bodyPr wrap="square" rtlCol="0">
            <a:spAutoFit/>
          </a:bodyPr>
          <a:lstStyle/>
          <a:p>
            <a:r>
              <a:rPr lang="en-US" altLang="zh-CN" dirty="0"/>
              <a:t>Sum</a:t>
            </a:r>
            <a:r>
              <a:rPr lang="zh-CN" altLang="en-US" dirty="0"/>
              <a:t> </a:t>
            </a:r>
            <a:r>
              <a:rPr lang="en-US" altLang="zh-CN" dirty="0"/>
              <a:t>type</a:t>
            </a:r>
            <a:endParaRPr lang="en-US" dirty="0"/>
          </a:p>
        </p:txBody>
      </p:sp>
      <p:sp>
        <p:nvSpPr>
          <p:cNvPr id="13" name="TextBox 12">
            <a:extLst>
              <a:ext uri="{FF2B5EF4-FFF2-40B4-BE49-F238E27FC236}">
                <a16:creationId xmlns:a16="http://schemas.microsoft.com/office/drawing/2014/main" id="{7B7AFEFA-96FB-7E4F-B754-1E613A5F2559}"/>
              </a:ext>
            </a:extLst>
          </p:cNvPr>
          <p:cNvSpPr txBox="1"/>
          <p:nvPr/>
        </p:nvSpPr>
        <p:spPr>
          <a:xfrm>
            <a:off x="3316942" y="4260707"/>
            <a:ext cx="1672056" cy="369332"/>
          </a:xfrm>
          <a:prstGeom prst="rect">
            <a:avLst/>
          </a:prstGeom>
          <a:noFill/>
        </p:spPr>
        <p:txBody>
          <a:bodyPr wrap="square" rtlCol="0">
            <a:spAutoFit/>
          </a:bodyPr>
          <a:lstStyle/>
          <a:p>
            <a:r>
              <a:rPr lang="en-US" altLang="zh-CN" dirty="0"/>
              <a:t>Product</a:t>
            </a:r>
            <a:r>
              <a:rPr lang="zh-CN" altLang="en-US" dirty="0"/>
              <a:t> </a:t>
            </a:r>
            <a:r>
              <a:rPr lang="en-US" altLang="zh-CN" dirty="0"/>
              <a:t>type</a:t>
            </a:r>
            <a:endParaRPr lang="en-US" dirty="0"/>
          </a:p>
        </p:txBody>
      </p:sp>
      <p:pic>
        <p:nvPicPr>
          <p:cNvPr id="14" name="Picture 13">
            <a:extLst>
              <a:ext uri="{FF2B5EF4-FFF2-40B4-BE49-F238E27FC236}">
                <a16:creationId xmlns:a16="http://schemas.microsoft.com/office/drawing/2014/main" id="{7DB8DD59-4016-B74E-AF59-BBFDAF01ABA5}"/>
              </a:ext>
            </a:extLst>
          </p:cNvPr>
          <p:cNvPicPr>
            <a:picLocks noChangeAspect="1"/>
          </p:cNvPicPr>
          <p:nvPr/>
        </p:nvPicPr>
        <p:blipFill>
          <a:blip r:embed="rId2"/>
          <a:stretch>
            <a:fillRect/>
          </a:stretch>
        </p:blipFill>
        <p:spPr>
          <a:xfrm>
            <a:off x="0" y="0"/>
            <a:ext cx="3217594" cy="937299"/>
          </a:xfrm>
          <a:prstGeom prst="rect">
            <a:avLst/>
          </a:prstGeom>
        </p:spPr>
      </p:pic>
      <p:pic>
        <p:nvPicPr>
          <p:cNvPr id="3" name="Picture 2">
            <a:extLst>
              <a:ext uri="{FF2B5EF4-FFF2-40B4-BE49-F238E27FC236}">
                <a16:creationId xmlns:a16="http://schemas.microsoft.com/office/drawing/2014/main" id="{54C187FF-BCCC-324F-8EF2-1DF45CD4A8AF}"/>
              </a:ext>
            </a:extLst>
          </p:cNvPr>
          <p:cNvPicPr>
            <a:picLocks noChangeAspect="1"/>
          </p:cNvPicPr>
          <p:nvPr/>
        </p:nvPicPr>
        <p:blipFill>
          <a:blip r:embed="rId3"/>
          <a:stretch>
            <a:fillRect/>
          </a:stretch>
        </p:blipFill>
        <p:spPr>
          <a:xfrm>
            <a:off x="6721756" y="0"/>
            <a:ext cx="4533900" cy="6858000"/>
          </a:xfrm>
          <a:prstGeom prst="rect">
            <a:avLst/>
          </a:prstGeom>
        </p:spPr>
      </p:pic>
    </p:spTree>
    <p:extLst>
      <p:ext uri="{BB962C8B-B14F-4D97-AF65-F5344CB8AC3E}">
        <p14:creationId xmlns:p14="http://schemas.microsoft.com/office/powerpoint/2010/main" val="14684920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E272AF-EF6A-984C-B914-1ACF8E75DE42}"/>
              </a:ext>
            </a:extLst>
          </p:cNvPr>
          <p:cNvSpPr>
            <a:spLocks noGrp="1"/>
          </p:cNvSpPr>
          <p:nvPr>
            <p:ph type="title"/>
          </p:nvPr>
        </p:nvSpPr>
        <p:spPr>
          <a:xfrm>
            <a:off x="377918" y="2082053"/>
            <a:ext cx="4995378" cy="764615"/>
          </a:xfrm>
        </p:spPr>
        <p:txBody>
          <a:bodyPr/>
          <a:lstStyle/>
          <a:p>
            <a:r>
              <a:rPr lang="zh-CN" altLang="en-US" dirty="0"/>
              <a:t>静态结构化类型</a:t>
            </a:r>
            <a:endParaRPr lang="en-US" dirty="0"/>
          </a:p>
        </p:txBody>
      </p:sp>
      <p:sp>
        <p:nvSpPr>
          <p:cNvPr id="4" name="Text Placeholder 3">
            <a:extLst>
              <a:ext uri="{FF2B5EF4-FFF2-40B4-BE49-F238E27FC236}">
                <a16:creationId xmlns:a16="http://schemas.microsoft.com/office/drawing/2014/main" id="{69000914-E2C8-BD4F-936A-06A258EFE882}"/>
              </a:ext>
            </a:extLst>
          </p:cNvPr>
          <p:cNvSpPr>
            <a:spLocks noGrp="1"/>
          </p:cNvSpPr>
          <p:nvPr>
            <p:ph type="body" sz="half" idx="2"/>
          </p:nvPr>
        </p:nvSpPr>
        <p:spPr>
          <a:xfrm>
            <a:off x="377917" y="3133540"/>
            <a:ext cx="4667718" cy="883023"/>
          </a:xfrm>
        </p:spPr>
        <p:txBody>
          <a:bodyPr>
            <a:normAutofit/>
          </a:bodyPr>
          <a:lstStyle/>
          <a:p>
            <a:r>
              <a:rPr lang="zh-CN" altLang="en-US" sz="2400" dirty="0">
                <a:solidFill>
                  <a:schemeClr val="tx1"/>
                </a:solidFill>
              </a:rPr>
              <a:t>类型的相等测试由类型真实的结构而不是名字来决定。</a:t>
            </a:r>
            <a:endParaRPr lang="en-US" sz="2400" dirty="0">
              <a:solidFill>
                <a:schemeClr val="tx1"/>
              </a:solidFill>
            </a:endParaRPr>
          </a:p>
        </p:txBody>
      </p:sp>
      <p:pic>
        <p:nvPicPr>
          <p:cNvPr id="6" name="Picture 5">
            <a:extLst>
              <a:ext uri="{FF2B5EF4-FFF2-40B4-BE49-F238E27FC236}">
                <a16:creationId xmlns:a16="http://schemas.microsoft.com/office/drawing/2014/main" id="{EB471976-56CF-2345-AFAE-FF19C4C91C76}"/>
              </a:ext>
            </a:extLst>
          </p:cNvPr>
          <p:cNvPicPr>
            <a:picLocks noChangeAspect="1"/>
          </p:cNvPicPr>
          <p:nvPr/>
        </p:nvPicPr>
        <p:blipFill>
          <a:blip r:embed="rId2"/>
          <a:stretch>
            <a:fillRect/>
          </a:stretch>
        </p:blipFill>
        <p:spPr>
          <a:xfrm>
            <a:off x="0" y="0"/>
            <a:ext cx="3217594" cy="937299"/>
          </a:xfrm>
          <a:prstGeom prst="rect">
            <a:avLst/>
          </a:prstGeom>
        </p:spPr>
      </p:pic>
      <p:pic>
        <p:nvPicPr>
          <p:cNvPr id="3" name="Picture 2">
            <a:extLst>
              <a:ext uri="{FF2B5EF4-FFF2-40B4-BE49-F238E27FC236}">
                <a16:creationId xmlns:a16="http://schemas.microsoft.com/office/drawing/2014/main" id="{60923E0D-AF2C-F94E-8B4E-0B30FECF41F4}"/>
              </a:ext>
            </a:extLst>
          </p:cNvPr>
          <p:cNvPicPr>
            <a:picLocks noChangeAspect="1"/>
          </p:cNvPicPr>
          <p:nvPr/>
        </p:nvPicPr>
        <p:blipFill>
          <a:blip r:embed="rId3"/>
          <a:stretch>
            <a:fillRect/>
          </a:stretch>
        </p:blipFill>
        <p:spPr>
          <a:xfrm>
            <a:off x="6488953" y="440950"/>
            <a:ext cx="4521200" cy="1930400"/>
          </a:xfrm>
          <a:prstGeom prst="rect">
            <a:avLst/>
          </a:prstGeom>
        </p:spPr>
      </p:pic>
      <p:sp>
        <p:nvSpPr>
          <p:cNvPr id="8" name="TextBox 7">
            <a:extLst>
              <a:ext uri="{FF2B5EF4-FFF2-40B4-BE49-F238E27FC236}">
                <a16:creationId xmlns:a16="http://schemas.microsoft.com/office/drawing/2014/main" id="{E16421BF-E539-CF43-9581-5324D241298D}"/>
              </a:ext>
            </a:extLst>
          </p:cNvPr>
          <p:cNvSpPr txBox="1"/>
          <p:nvPr/>
        </p:nvSpPr>
        <p:spPr>
          <a:xfrm>
            <a:off x="5373296" y="1221484"/>
            <a:ext cx="1039906" cy="369332"/>
          </a:xfrm>
          <a:prstGeom prst="rect">
            <a:avLst/>
          </a:prstGeom>
          <a:noFill/>
        </p:spPr>
        <p:txBody>
          <a:bodyPr wrap="square" rtlCol="0">
            <a:spAutoFit/>
          </a:bodyPr>
          <a:lstStyle/>
          <a:p>
            <a:r>
              <a:rPr lang="en-US" altLang="zh-CN" dirty="0"/>
              <a:t>C++</a:t>
            </a:r>
            <a:r>
              <a:rPr lang="zh-CN" altLang="en-US" dirty="0"/>
              <a:t> </a:t>
            </a:r>
            <a:r>
              <a:rPr lang="en-US" altLang="zh-CN" dirty="0"/>
              <a:t>java</a:t>
            </a:r>
            <a:endParaRPr lang="en-US" dirty="0"/>
          </a:p>
        </p:txBody>
      </p:sp>
      <p:pic>
        <p:nvPicPr>
          <p:cNvPr id="9" name="Picture 8">
            <a:extLst>
              <a:ext uri="{FF2B5EF4-FFF2-40B4-BE49-F238E27FC236}">
                <a16:creationId xmlns:a16="http://schemas.microsoft.com/office/drawing/2014/main" id="{16506F31-B74F-044F-9640-B3B4C10F6CA4}"/>
              </a:ext>
            </a:extLst>
          </p:cNvPr>
          <p:cNvPicPr>
            <a:picLocks noChangeAspect="1"/>
          </p:cNvPicPr>
          <p:nvPr/>
        </p:nvPicPr>
        <p:blipFill>
          <a:blip r:embed="rId4"/>
          <a:stretch>
            <a:fillRect/>
          </a:stretch>
        </p:blipFill>
        <p:spPr>
          <a:xfrm>
            <a:off x="6508003" y="2846668"/>
            <a:ext cx="4483100" cy="3136900"/>
          </a:xfrm>
          <a:prstGeom prst="rect">
            <a:avLst/>
          </a:prstGeom>
        </p:spPr>
      </p:pic>
      <p:sp>
        <p:nvSpPr>
          <p:cNvPr id="10" name="TextBox 9">
            <a:extLst>
              <a:ext uri="{FF2B5EF4-FFF2-40B4-BE49-F238E27FC236}">
                <a16:creationId xmlns:a16="http://schemas.microsoft.com/office/drawing/2014/main" id="{90D92DC7-7ADB-774A-8428-9F2947093C35}"/>
              </a:ext>
            </a:extLst>
          </p:cNvPr>
          <p:cNvSpPr txBox="1"/>
          <p:nvPr/>
        </p:nvSpPr>
        <p:spPr>
          <a:xfrm>
            <a:off x="5298141" y="4230452"/>
            <a:ext cx="1115061" cy="369332"/>
          </a:xfrm>
          <a:prstGeom prst="rect">
            <a:avLst/>
          </a:prstGeom>
          <a:noFill/>
        </p:spPr>
        <p:txBody>
          <a:bodyPr wrap="square" rtlCol="0">
            <a:spAutoFit/>
          </a:bodyPr>
          <a:lstStyle/>
          <a:p>
            <a:r>
              <a:rPr lang="en-US" altLang="zh-CN" dirty="0" err="1"/>
              <a:t>deeplang</a:t>
            </a:r>
            <a:endParaRPr lang="en-US" dirty="0"/>
          </a:p>
        </p:txBody>
      </p:sp>
    </p:spTree>
    <p:extLst>
      <p:ext uri="{BB962C8B-B14F-4D97-AF65-F5344CB8AC3E}">
        <p14:creationId xmlns:p14="http://schemas.microsoft.com/office/powerpoint/2010/main" val="5180256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10888</TotalTime>
  <Words>390</Words>
  <Application>Microsoft Macintosh PowerPoint</Application>
  <PresentationFormat>Widescreen</PresentationFormat>
  <Paragraphs>114</Paragraphs>
  <Slides>16</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等线</vt:lpstr>
      <vt:lpstr>等线 Light</vt:lpstr>
      <vt:lpstr>Arial</vt:lpstr>
      <vt:lpstr>Calibri</vt:lpstr>
      <vt:lpstr>Calibri Light</vt:lpstr>
      <vt:lpstr>Office Theme</vt:lpstr>
      <vt:lpstr>面向IoT的程序设计语言</vt:lpstr>
      <vt:lpstr>PowerPoint Presentation</vt:lpstr>
      <vt:lpstr>PowerPoint Presentation</vt:lpstr>
      <vt:lpstr>PowerPoint Presentation</vt:lpstr>
      <vt:lpstr>PowerPoint Presentation</vt:lpstr>
      <vt:lpstr>PowerPoint Presentation</vt:lpstr>
      <vt:lpstr>安全区域</vt:lpstr>
      <vt:lpstr>代数数据类型</vt:lpstr>
      <vt:lpstr>静态结构化类型</vt:lpstr>
      <vt:lpstr>委托</vt:lpstr>
      <vt:lpstr>鸭子类型</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杨文章</dc:creator>
  <cp:lastModifiedBy>Microsoft Office User</cp:lastModifiedBy>
  <cp:revision>186</cp:revision>
  <dcterms:created xsi:type="dcterms:W3CDTF">2020-11-03T08:19:32Z</dcterms:created>
  <dcterms:modified xsi:type="dcterms:W3CDTF">2020-12-05T02:58:28Z</dcterms:modified>
</cp:coreProperties>
</file>